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Lst>
  <p:sldSz cy="5143500" cx="9144000"/>
  <p:notesSz cx="6858000" cy="9144000"/>
  <p:embeddedFontLst>
    <p:embeddedFont>
      <p:font typeface="Raleway"/>
      <p:regular r:id="rId40"/>
      <p:bold r:id="rId41"/>
      <p:italic r:id="rId42"/>
      <p:boldItalic r:id="rId43"/>
    </p:embeddedFont>
    <p:embeddedFont>
      <p:font typeface="Roboto"/>
      <p:regular r:id="rId44"/>
      <p:bold r:id="rId45"/>
      <p:italic r:id="rId46"/>
      <p:boldItalic r:id="rId47"/>
    </p:embeddedFont>
    <p:embeddedFont>
      <p:font typeface="Playfair Display"/>
      <p:regular r:id="rId48"/>
      <p:bold r:id="rId49"/>
      <p:italic r:id="rId50"/>
      <p:boldItalic r:id="rId51"/>
    </p:embeddedFont>
    <p:embeddedFont>
      <p:font typeface="Lato"/>
      <p:regular r:id="rId52"/>
      <p:bold r:id="rId53"/>
      <p:italic r:id="rId54"/>
      <p:boldItalic r:id="rId5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E632FB3-E94D-4B9D-AFB7-F64C8D9C542A}">
  <a:tblStyle styleId="{FE632FB3-E94D-4B9D-AFB7-F64C8D9C542A}"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aleway-regular.fntdata"/><Relationship Id="rId42" Type="http://schemas.openxmlformats.org/officeDocument/2006/relationships/font" Target="fonts/Raleway-italic.fntdata"/><Relationship Id="rId41" Type="http://schemas.openxmlformats.org/officeDocument/2006/relationships/font" Target="fonts/Raleway-bold.fntdata"/><Relationship Id="rId44" Type="http://schemas.openxmlformats.org/officeDocument/2006/relationships/font" Target="fonts/Roboto-regular.fntdata"/><Relationship Id="rId43" Type="http://schemas.openxmlformats.org/officeDocument/2006/relationships/font" Target="fonts/Raleway-boldItalic.fntdata"/><Relationship Id="rId46" Type="http://schemas.openxmlformats.org/officeDocument/2006/relationships/font" Target="fonts/Roboto-italic.fntdata"/><Relationship Id="rId45" Type="http://schemas.openxmlformats.org/officeDocument/2006/relationships/font" Target="fonts/Roboto-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font" Target="fonts/PlayfairDisplay-regular.fntdata"/><Relationship Id="rId47" Type="http://schemas.openxmlformats.org/officeDocument/2006/relationships/font" Target="fonts/Roboto-boldItalic.fntdata"/><Relationship Id="rId49" Type="http://schemas.openxmlformats.org/officeDocument/2006/relationships/font" Target="fonts/PlayfairDisplay-bold.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PlayfairDisplay-boldItalic.fntdata"/><Relationship Id="rId50" Type="http://schemas.openxmlformats.org/officeDocument/2006/relationships/font" Target="fonts/PlayfairDisplay-italic.fntdata"/><Relationship Id="rId53" Type="http://schemas.openxmlformats.org/officeDocument/2006/relationships/font" Target="fonts/Lato-bold.fntdata"/><Relationship Id="rId52" Type="http://schemas.openxmlformats.org/officeDocument/2006/relationships/font" Target="fonts/Lato-regular.fntdata"/><Relationship Id="rId11" Type="http://schemas.openxmlformats.org/officeDocument/2006/relationships/slide" Target="slides/slide5.xml"/><Relationship Id="rId55" Type="http://schemas.openxmlformats.org/officeDocument/2006/relationships/font" Target="fonts/Lato-boldItalic.fntdata"/><Relationship Id="rId10" Type="http://schemas.openxmlformats.org/officeDocument/2006/relationships/slide" Target="slides/slide4.xml"/><Relationship Id="rId54" Type="http://schemas.openxmlformats.org/officeDocument/2006/relationships/font" Target="fonts/Lato-italic.fntdata"/><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d9c453428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d9c453428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d91e1f37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d91e1f37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10c7a517c20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10c7a517c20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10c7a517c20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10c7a517c20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10c7a517c20_2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10c7a517c20_2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10c7a517c20_2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10c7a517c20_2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110ef94be6f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110ef94be6f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10c7a517c20_3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10c7a517c20_3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10c7a517c20_3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10c7a517c20_3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10c7a517c20_3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10c7a517c20_3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10c7a517c20_3_2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10c7a517c20_3_2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e9090756a_1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e9090756a_1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10c7a517c20_3_3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10c7a517c20_3_3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10c7a517c20_3_4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10c7a517c20_3_4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11056c51e9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11056c51e9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11056c51e98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11056c51e98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11056c51e98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11056c51e98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11056c51e98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11056c51e98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11056c51e98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11056c51e98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11056c51e98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11056c51e98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11056c51e98_1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11056c51e98_1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110ef94be6f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110ef94be6f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110b8bdaa10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110b8bdaa10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11056c51e98_1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11056c51e98_1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11056c51e98_1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11056c51e98_1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110ef94be6f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110ef94be6f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110ef94be6f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110ef94be6f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110b8bdaa10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110b8bdaa10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110b8bdaa10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110b8bdaa10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110b8bdaa10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110b8bdaa10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110b8bdaa10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110b8bdaa10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110ef94be6f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110ef94be6f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110b8bdaa10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110b8bdaa10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flipH="1">
            <a:off x="8246400" y="4245925"/>
            <a:ext cx="897600" cy="8976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8246400" y="4245875"/>
            <a:ext cx="897600" cy="897600"/>
          </a:xfrm>
          <a:prstGeom prst="round1Rect">
            <a:avLst>
              <a:gd fmla="val 16667" name="adj"/>
            </a:avLst>
          </a:prstGeom>
          <a:solidFill>
            <a:schemeClr val="lt1">
              <a:alpha val="680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ph type="ctrTitle"/>
          </p:nvPr>
        </p:nvSpPr>
        <p:spPr>
          <a:xfrm>
            <a:off x="390525" y="1819275"/>
            <a:ext cx="8222100" cy="933600"/>
          </a:xfrm>
          <a:prstGeom prst="rect">
            <a:avLst/>
          </a:prstGeom>
        </p:spPr>
        <p:txBody>
          <a:bodyPr anchorCtr="0" anchor="b"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13" name="Google Shape;13;p2"/>
          <p:cNvSpPr txBox="1"/>
          <p:nvPr>
            <p:ph idx="1" type="subTitle"/>
          </p:nvPr>
        </p:nvSpPr>
        <p:spPr>
          <a:xfrm>
            <a:off x="390525" y="2789130"/>
            <a:ext cx="8222100" cy="432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p:txBody>
      </p:sp>
      <p:sp>
        <p:nvSpPr>
          <p:cNvPr id="14" name="Google Shape;14;p2"/>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4"/>
        </a:solidFill>
      </p:bgPr>
    </p:bg>
    <p:spTree>
      <p:nvGrpSpPr>
        <p:cNvPr id="57" name="Shape 57"/>
        <p:cNvGrpSpPr/>
        <p:nvPr/>
      </p:nvGrpSpPr>
      <p:grpSpPr>
        <a:xfrm>
          <a:off x="0" y="0"/>
          <a:ext cx="0" cy="0"/>
          <a:chOff x="0" y="0"/>
          <a:chExt cx="0" cy="0"/>
        </a:xfrm>
      </p:grpSpPr>
      <p:sp>
        <p:nvSpPr>
          <p:cNvPr id="58" name="Google Shape;58;p11"/>
          <p:cNvSpPr txBox="1"/>
          <p:nvPr>
            <p:ph hasCustomPrompt="1" type="title"/>
          </p:nvPr>
        </p:nvSpPr>
        <p:spPr>
          <a:xfrm>
            <a:off x="475500" y="1258525"/>
            <a:ext cx="82221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2"/>
              </a:buClr>
              <a:buSzPts val="12000"/>
              <a:buNone/>
              <a:defRPr sz="12000">
                <a:solidFill>
                  <a:schemeClr val="dk2"/>
                </a:solidFill>
              </a:defRPr>
            </a:lvl1pPr>
            <a:lvl2pPr lvl="1" rtl="0" algn="ctr">
              <a:spcBef>
                <a:spcPts val="0"/>
              </a:spcBef>
              <a:spcAft>
                <a:spcPts val="0"/>
              </a:spcAft>
              <a:buClr>
                <a:schemeClr val="dk2"/>
              </a:buClr>
              <a:buSzPts val="12000"/>
              <a:buNone/>
              <a:defRPr sz="12000">
                <a:solidFill>
                  <a:schemeClr val="dk2"/>
                </a:solidFill>
              </a:defRPr>
            </a:lvl2pPr>
            <a:lvl3pPr lvl="2" rtl="0" algn="ctr">
              <a:spcBef>
                <a:spcPts val="0"/>
              </a:spcBef>
              <a:spcAft>
                <a:spcPts val="0"/>
              </a:spcAft>
              <a:buClr>
                <a:schemeClr val="dk2"/>
              </a:buClr>
              <a:buSzPts val="12000"/>
              <a:buNone/>
              <a:defRPr sz="12000">
                <a:solidFill>
                  <a:schemeClr val="dk2"/>
                </a:solidFill>
              </a:defRPr>
            </a:lvl3pPr>
            <a:lvl4pPr lvl="3" rtl="0" algn="ctr">
              <a:spcBef>
                <a:spcPts val="0"/>
              </a:spcBef>
              <a:spcAft>
                <a:spcPts val="0"/>
              </a:spcAft>
              <a:buClr>
                <a:schemeClr val="dk2"/>
              </a:buClr>
              <a:buSzPts val="12000"/>
              <a:buNone/>
              <a:defRPr sz="12000">
                <a:solidFill>
                  <a:schemeClr val="dk2"/>
                </a:solidFill>
              </a:defRPr>
            </a:lvl4pPr>
            <a:lvl5pPr lvl="4" rtl="0" algn="ctr">
              <a:spcBef>
                <a:spcPts val="0"/>
              </a:spcBef>
              <a:spcAft>
                <a:spcPts val="0"/>
              </a:spcAft>
              <a:buClr>
                <a:schemeClr val="dk2"/>
              </a:buClr>
              <a:buSzPts val="12000"/>
              <a:buNone/>
              <a:defRPr sz="12000">
                <a:solidFill>
                  <a:schemeClr val="dk2"/>
                </a:solidFill>
              </a:defRPr>
            </a:lvl5pPr>
            <a:lvl6pPr lvl="5" rtl="0" algn="ctr">
              <a:spcBef>
                <a:spcPts val="0"/>
              </a:spcBef>
              <a:spcAft>
                <a:spcPts val="0"/>
              </a:spcAft>
              <a:buClr>
                <a:schemeClr val="dk2"/>
              </a:buClr>
              <a:buSzPts val="12000"/>
              <a:buNone/>
              <a:defRPr sz="12000">
                <a:solidFill>
                  <a:schemeClr val="dk2"/>
                </a:solidFill>
              </a:defRPr>
            </a:lvl6pPr>
            <a:lvl7pPr lvl="6" rtl="0" algn="ctr">
              <a:spcBef>
                <a:spcPts val="0"/>
              </a:spcBef>
              <a:spcAft>
                <a:spcPts val="0"/>
              </a:spcAft>
              <a:buClr>
                <a:schemeClr val="dk2"/>
              </a:buClr>
              <a:buSzPts val="12000"/>
              <a:buNone/>
              <a:defRPr sz="12000">
                <a:solidFill>
                  <a:schemeClr val="dk2"/>
                </a:solidFill>
              </a:defRPr>
            </a:lvl7pPr>
            <a:lvl8pPr lvl="7" rtl="0" algn="ctr">
              <a:spcBef>
                <a:spcPts val="0"/>
              </a:spcBef>
              <a:spcAft>
                <a:spcPts val="0"/>
              </a:spcAft>
              <a:buClr>
                <a:schemeClr val="dk2"/>
              </a:buClr>
              <a:buSzPts val="12000"/>
              <a:buNone/>
              <a:defRPr sz="12000">
                <a:solidFill>
                  <a:schemeClr val="dk2"/>
                </a:solidFill>
              </a:defRPr>
            </a:lvl8pPr>
            <a:lvl9pPr lvl="8" rtl="0" algn="ctr">
              <a:spcBef>
                <a:spcPts val="0"/>
              </a:spcBef>
              <a:spcAft>
                <a:spcPts val="0"/>
              </a:spcAft>
              <a:buClr>
                <a:schemeClr val="dk2"/>
              </a:buClr>
              <a:buSzPts val="12000"/>
              <a:buNone/>
              <a:defRPr sz="12000">
                <a:solidFill>
                  <a:schemeClr val="dk2"/>
                </a:solidFill>
              </a:defRPr>
            </a:lvl9pPr>
          </a:lstStyle>
          <a:p>
            <a:r>
              <a:t>xx%</a:t>
            </a:r>
          </a:p>
        </p:txBody>
      </p:sp>
      <p:sp>
        <p:nvSpPr>
          <p:cNvPr id="59" name="Google Shape;59;p11"/>
          <p:cNvSpPr txBox="1"/>
          <p:nvPr>
            <p:ph idx="1" type="body"/>
          </p:nvPr>
        </p:nvSpPr>
        <p:spPr>
          <a:xfrm>
            <a:off x="475500" y="3304625"/>
            <a:ext cx="82221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60" name="Google Shape;60;p11"/>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4"/>
        </a:solidFill>
      </p:bgPr>
    </p:bg>
    <p:spTree>
      <p:nvGrpSpPr>
        <p:cNvPr id="61" name="Shape 61"/>
        <p:cNvGrpSpPr/>
        <p:nvPr/>
      </p:nvGrpSpPr>
      <p:grpSpPr>
        <a:xfrm>
          <a:off x="0" y="0"/>
          <a:ext cx="0" cy="0"/>
          <a:chOff x="0" y="0"/>
          <a:chExt cx="0" cy="0"/>
        </a:xfrm>
      </p:grpSpPr>
      <p:sp>
        <p:nvSpPr>
          <p:cNvPr id="62" name="Google Shape;62;p12"/>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3"/>
          <p:cNvSpPr txBox="1"/>
          <p:nvPr>
            <p:ph type="title"/>
          </p:nvPr>
        </p:nvSpPr>
        <p:spPr>
          <a:xfrm>
            <a:off x="460950" y="2065350"/>
            <a:ext cx="8222100" cy="1012800"/>
          </a:xfrm>
          <a:prstGeom prst="rect">
            <a:avLst/>
          </a:prstGeom>
        </p:spPr>
        <p:txBody>
          <a:bodyPr anchorCtr="0" anchor="ctr" bIns="91425" lIns="91425" spcFirstLastPara="1" rIns="91425" wrap="square" tIns="91425">
            <a:noAutofit/>
          </a:bodyPr>
          <a:lstStyle>
            <a:lvl1pPr lvl="0" rtl="0">
              <a:spcBef>
                <a:spcPts val="0"/>
              </a:spcBef>
              <a:spcAft>
                <a:spcPts val="0"/>
              </a:spcAft>
              <a:buSzPts val="4200"/>
              <a:buNone/>
              <a:defRPr sz="4200"/>
            </a:lvl1pPr>
            <a:lvl2pPr lvl="1" rtl="0">
              <a:spcBef>
                <a:spcPts val="0"/>
              </a:spcBef>
              <a:spcAft>
                <a:spcPts val="0"/>
              </a:spcAft>
              <a:buSzPts val="4200"/>
              <a:buNone/>
              <a:defRPr sz="4200"/>
            </a:lvl2pPr>
            <a:lvl3pPr lvl="2" rtl="0">
              <a:spcBef>
                <a:spcPts val="0"/>
              </a:spcBef>
              <a:spcAft>
                <a:spcPts val="0"/>
              </a:spcAft>
              <a:buSzPts val="4200"/>
              <a:buNone/>
              <a:defRPr sz="4200"/>
            </a:lvl3pPr>
            <a:lvl4pPr lvl="3" rtl="0">
              <a:spcBef>
                <a:spcPts val="0"/>
              </a:spcBef>
              <a:spcAft>
                <a:spcPts val="0"/>
              </a:spcAft>
              <a:buSzPts val="4200"/>
              <a:buNone/>
              <a:defRPr sz="4200"/>
            </a:lvl4pPr>
            <a:lvl5pPr lvl="4" rtl="0">
              <a:spcBef>
                <a:spcPts val="0"/>
              </a:spcBef>
              <a:spcAft>
                <a:spcPts val="0"/>
              </a:spcAft>
              <a:buSzPts val="4200"/>
              <a:buNone/>
              <a:defRPr sz="4200"/>
            </a:lvl5pPr>
            <a:lvl6pPr lvl="5" rtl="0">
              <a:spcBef>
                <a:spcPts val="0"/>
              </a:spcBef>
              <a:spcAft>
                <a:spcPts val="0"/>
              </a:spcAft>
              <a:buSzPts val="4200"/>
              <a:buNone/>
              <a:defRPr sz="4200"/>
            </a:lvl6pPr>
            <a:lvl7pPr lvl="6" rtl="0">
              <a:spcBef>
                <a:spcPts val="0"/>
              </a:spcBef>
              <a:spcAft>
                <a:spcPts val="0"/>
              </a:spcAft>
              <a:buSzPts val="4200"/>
              <a:buNone/>
              <a:defRPr sz="4200"/>
            </a:lvl7pPr>
            <a:lvl8pPr lvl="7" rtl="0">
              <a:spcBef>
                <a:spcPts val="0"/>
              </a:spcBef>
              <a:spcAft>
                <a:spcPts val="0"/>
              </a:spcAft>
              <a:buSzPts val="4200"/>
              <a:buNone/>
              <a:defRPr sz="4200"/>
            </a:lvl8pPr>
            <a:lvl9pPr lvl="8" rtl="0">
              <a:spcBef>
                <a:spcPts val="0"/>
              </a:spcBef>
              <a:spcAft>
                <a:spcPts val="0"/>
              </a:spcAft>
              <a:buSzPts val="4200"/>
              <a:buNone/>
              <a:defRPr sz="4200"/>
            </a:lvl9pPr>
          </a:lstStyle>
          <a:p/>
        </p:txBody>
      </p:sp>
      <p:sp>
        <p:nvSpPr>
          <p:cNvPr id="17" name="Google Shape;17;p3"/>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22" name="Google Shape;22;p4"/>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23" name="Google Shape;23;p4"/>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5"/>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5"/>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28" name="Google Shape;28;p5"/>
          <p:cNvSpPr txBox="1"/>
          <p:nvPr>
            <p:ph idx="1" type="body"/>
          </p:nvPr>
        </p:nvSpPr>
        <p:spPr>
          <a:xfrm>
            <a:off x="471900" y="1919075"/>
            <a:ext cx="3999900" cy="27102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9" name="Google Shape;29;p5"/>
          <p:cNvSpPr txBox="1"/>
          <p:nvPr>
            <p:ph idx="2" type="body"/>
          </p:nvPr>
        </p:nvSpPr>
        <p:spPr>
          <a:xfrm>
            <a:off x="4694250" y="1919075"/>
            <a:ext cx="3999900" cy="27102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0" name="Google Shape;30;p5"/>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 name="Shape 31"/>
        <p:cNvGrpSpPr/>
        <p:nvPr/>
      </p:nvGrpSpPr>
      <p:grpSpPr>
        <a:xfrm>
          <a:off x="0" y="0"/>
          <a:ext cx="0" cy="0"/>
          <a:chOff x="0" y="0"/>
          <a:chExt cx="0" cy="0"/>
        </a:xfrm>
      </p:grpSpPr>
      <p:sp>
        <p:nvSpPr>
          <p:cNvPr id="32" name="Google Shape;32;p6"/>
          <p:cNvSpPr/>
          <p:nvPr/>
        </p:nvSpPr>
        <p:spPr>
          <a:xfrm flipH="1" rot="10800000">
            <a:off x="0" y="656400"/>
            <a:ext cx="9144000" cy="4487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6"/>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6"/>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35" name="Google Shape;35;p6"/>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6" name="Shape 36"/>
        <p:cNvGrpSpPr/>
        <p:nvPr/>
      </p:nvGrpSpPr>
      <p:grpSpPr>
        <a:xfrm>
          <a:off x="0" y="0"/>
          <a:ext cx="0" cy="0"/>
          <a:chOff x="0" y="0"/>
          <a:chExt cx="0" cy="0"/>
        </a:xfrm>
      </p:grpSpPr>
      <p:sp>
        <p:nvSpPr>
          <p:cNvPr id="37" name="Google Shape;37;p7"/>
          <p:cNvSpPr txBox="1"/>
          <p:nvPr/>
        </p:nvSpPr>
        <p:spPr>
          <a:xfrm flipH="1" rot="10800000">
            <a:off x="3276600" y="25"/>
            <a:ext cx="58674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7"/>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7"/>
          <p:cNvSpPr txBox="1"/>
          <p:nvPr>
            <p:ph type="title"/>
          </p:nvPr>
        </p:nvSpPr>
        <p:spPr>
          <a:xfrm>
            <a:off x="226078" y="357800"/>
            <a:ext cx="2808000" cy="9534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40" name="Google Shape;40;p7"/>
          <p:cNvSpPr txBox="1"/>
          <p:nvPr>
            <p:ph idx="1" type="body"/>
          </p:nvPr>
        </p:nvSpPr>
        <p:spPr>
          <a:xfrm>
            <a:off x="226075" y="1465800"/>
            <a:ext cx="2808000" cy="31635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chemeClr val="lt1"/>
              </a:buClr>
              <a:buSzPts val="1200"/>
              <a:buChar char="●"/>
              <a:defRPr sz="1200">
                <a:solidFill>
                  <a:schemeClr val="lt1"/>
                </a:solidFill>
              </a:defRPr>
            </a:lvl1pPr>
            <a:lvl2pPr indent="-304800" lvl="1" marL="914400" rtl="0">
              <a:spcBef>
                <a:spcPts val="1600"/>
              </a:spcBef>
              <a:spcAft>
                <a:spcPts val="0"/>
              </a:spcAft>
              <a:buClr>
                <a:schemeClr val="lt1"/>
              </a:buClr>
              <a:buSzPts val="1200"/>
              <a:buChar char="○"/>
              <a:defRPr sz="1200">
                <a:solidFill>
                  <a:schemeClr val="lt1"/>
                </a:solidFill>
              </a:defRPr>
            </a:lvl2pPr>
            <a:lvl3pPr indent="-304800" lvl="2" marL="1371600" rtl="0">
              <a:spcBef>
                <a:spcPts val="1600"/>
              </a:spcBef>
              <a:spcAft>
                <a:spcPts val="0"/>
              </a:spcAft>
              <a:buClr>
                <a:schemeClr val="lt1"/>
              </a:buClr>
              <a:buSzPts val="1200"/>
              <a:buChar char="■"/>
              <a:defRPr sz="1200">
                <a:solidFill>
                  <a:schemeClr val="lt1"/>
                </a:solidFill>
              </a:defRPr>
            </a:lvl3pPr>
            <a:lvl4pPr indent="-304800" lvl="3" marL="1828800" rtl="0">
              <a:spcBef>
                <a:spcPts val="1600"/>
              </a:spcBef>
              <a:spcAft>
                <a:spcPts val="0"/>
              </a:spcAft>
              <a:buClr>
                <a:schemeClr val="lt1"/>
              </a:buClr>
              <a:buSzPts val="1200"/>
              <a:buChar char="●"/>
              <a:defRPr sz="1200">
                <a:solidFill>
                  <a:schemeClr val="lt1"/>
                </a:solidFill>
              </a:defRPr>
            </a:lvl4pPr>
            <a:lvl5pPr indent="-304800" lvl="4" marL="2286000" rtl="0">
              <a:spcBef>
                <a:spcPts val="1600"/>
              </a:spcBef>
              <a:spcAft>
                <a:spcPts val="0"/>
              </a:spcAft>
              <a:buClr>
                <a:schemeClr val="lt1"/>
              </a:buClr>
              <a:buSzPts val="1200"/>
              <a:buChar char="○"/>
              <a:defRPr sz="1200">
                <a:solidFill>
                  <a:schemeClr val="lt1"/>
                </a:solidFill>
              </a:defRPr>
            </a:lvl5pPr>
            <a:lvl6pPr indent="-304800" lvl="5" marL="2743200" rtl="0">
              <a:spcBef>
                <a:spcPts val="1600"/>
              </a:spcBef>
              <a:spcAft>
                <a:spcPts val="0"/>
              </a:spcAft>
              <a:buClr>
                <a:schemeClr val="lt1"/>
              </a:buClr>
              <a:buSzPts val="1200"/>
              <a:buChar char="■"/>
              <a:defRPr sz="1200">
                <a:solidFill>
                  <a:schemeClr val="lt1"/>
                </a:solidFill>
              </a:defRPr>
            </a:lvl6pPr>
            <a:lvl7pPr indent="-304800" lvl="6" marL="3200400" rtl="0">
              <a:spcBef>
                <a:spcPts val="1600"/>
              </a:spcBef>
              <a:spcAft>
                <a:spcPts val="0"/>
              </a:spcAft>
              <a:buClr>
                <a:schemeClr val="lt1"/>
              </a:buClr>
              <a:buSzPts val="1200"/>
              <a:buChar char="●"/>
              <a:defRPr sz="1200">
                <a:solidFill>
                  <a:schemeClr val="lt1"/>
                </a:solidFill>
              </a:defRPr>
            </a:lvl7pPr>
            <a:lvl8pPr indent="-304800" lvl="7" marL="3657600" rtl="0">
              <a:spcBef>
                <a:spcPts val="1600"/>
              </a:spcBef>
              <a:spcAft>
                <a:spcPts val="0"/>
              </a:spcAft>
              <a:buClr>
                <a:schemeClr val="lt1"/>
              </a:buClr>
              <a:buSzPts val="1200"/>
              <a:buChar char="○"/>
              <a:defRPr sz="1200">
                <a:solidFill>
                  <a:schemeClr val="lt1"/>
                </a:solidFill>
              </a:defRPr>
            </a:lvl8pPr>
            <a:lvl9pPr indent="-304800" lvl="8" marL="4114800" rtl="0">
              <a:spcBef>
                <a:spcPts val="1600"/>
              </a:spcBef>
              <a:spcAft>
                <a:spcPts val="1600"/>
              </a:spcAft>
              <a:buClr>
                <a:schemeClr val="lt1"/>
              </a:buClr>
              <a:buSzPts val="1200"/>
              <a:buChar char="■"/>
              <a:defRPr sz="1200">
                <a:solidFill>
                  <a:schemeClr val="lt1"/>
                </a:solidFill>
              </a:defRPr>
            </a:lvl9pPr>
          </a:lstStyle>
          <a:p/>
        </p:txBody>
      </p:sp>
      <p:sp>
        <p:nvSpPr>
          <p:cNvPr id="41" name="Google Shape;41;p7"/>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2" name="Shape 42"/>
        <p:cNvGrpSpPr/>
        <p:nvPr/>
      </p:nvGrpSpPr>
      <p:grpSpPr>
        <a:xfrm>
          <a:off x="0" y="0"/>
          <a:ext cx="0" cy="0"/>
          <a:chOff x="0" y="0"/>
          <a:chExt cx="0" cy="0"/>
        </a:xfrm>
      </p:grpSpPr>
      <p:sp>
        <p:nvSpPr>
          <p:cNvPr id="43" name="Google Shape;43;p8"/>
          <p:cNvSpPr txBox="1"/>
          <p:nvPr>
            <p:ph type="title"/>
          </p:nvPr>
        </p:nvSpPr>
        <p:spPr>
          <a:xfrm>
            <a:off x="490250" y="488250"/>
            <a:ext cx="62271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6000"/>
              <a:buNone/>
              <a:defRPr sz="6000"/>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p:txBody>
      </p:sp>
      <p:sp>
        <p:nvSpPr>
          <p:cNvPr id="44" name="Google Shape;44;p8"/>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5" name="Shape 45"/>
        <p:cNvGrpSpPr/>
        <p:nvPr/>
      </p:nvGrpSpPr>
      <p:grpSpPr>
        <a:xfrm>
          <a:off x="0" y="0"/>
          <a:ext cx="0" cy="0"/>
          <a:chOff x="0" y="0"/>
          <a:chExt cx="0" cy="0"/>
        </a:xfrm>
      </p:grpSpPr>
      <p:sp>
        <p:nvSpPr>
          <p:cNvPr id="46" name="Google Shape;46;p9"/>
          <p:cNvSpPr/>
          <p:nvPr/>
        </p:nvSpPr>
        <p:spPr>
          <a:xfrm flipH="1">
            <a:off x="0" y="0"/>
            <a:ext cx="45720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9"/>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2"/>
              </a:buClr>
              <a:buSzPts val="4200"/>
              <a:buNone/>
              <a:defRPr sz="4200">
                <a:solidFill>
                  <a:schemeClr val="dk2"/>
                </a:solidFill>
              </a:defRPr>
            </a:lvl1pPr>
            <a:lvl2pPr lvl="1" rtl="0" algn="ctr">
              <a:spcBef>
                <a:spcPts val="0"/>
              </a:spcBef>
              <a:spcAft>
                <a:spcPts val="0"/>
              </a:spcAft>
              <a:buClr>
                <a:schemeClr val="dk2"/>
              </a:buClr>
              <a:buSzPts val="4200"/>
              <a:buNone/>
              <a:defRPr sz="4200">
                <a:solidFill>
                  <a:schemeClr val="dk2"/>
                </a:solidFill>
              </a:defRPr>
            </a:lvl2pPr>
            <a:lvl3pPr lvl="2" rtl="0" algn="ctr">
              <a:spcBef>
                <a:spcPts val="0"/>
              </a:spcBef>
              <a:spcAft>
                <a:spcPts val="0"/>
              </a:spcAft>
              <a:buClr>
                <a:schemeClr val="dk2"/>
              </a:buClr>
              <a:buSzPts val="4200"/>
              <a:buNone/>
              <a:defRPr sz="4200">
                <a:solidFill>
                  <a:schemeClr val="dk2"/>
                </a:solidFill>
              </a:defRPr>
            </a:lvl3pPr>
            <a:lvl4pPr lvl="3" rtl="0" algn="ctr">
              <a:spcBef>
                <a:spcPts val="0"/>
              </a:spcBef>
              <a:spcAft>
                <a:spcPts val="0"/>
              </a:spcAft>
              <a:buClr>
                <a:schemeClr val="dk2"/>
              </a:buClr>
              <a:buSzPts val="4200"/>
              <a:buNone/>
              <a:defRPr sz="4200">
                <a:solidFill>
                  <a:schemeClr val="dk2"/>
                </a:solidFill>
              </a:defRPr>
            </a:lvl4pPr>
            <a:lvl5pPr lvl="4" rtl="0" algn="ctr">
              <a:spcBef>
                <a:spcPts val="0"/>
              </a:spcBef>
              <a:spcAft>
                <a:spcPts val="0"/>
              </a:spcAft>
              <a:buClr>
                <a:schemeClr val="dk2"/>
              </a:buClr>
              <a:buSzPts val="4200"/>
              <a:buNone/>
              <a:defRPr sz="4200">
                <a:solidFill>
                  <a:schemeClr val="dk2"/>
                </a:solidFill>
              </a:defRPr>
            </a:lvl5pPr>
            <a:lvl6pPr lvl="5" rtl="0" algn="ctr">
              <a:spcBef>
                <a:spcPts val="0"/>
              </a:spcBef>
              <a:spcAft>
                <a:spcPts val="0"/>
              </a:spcAft>
              <a:buClr>
                <a:schemeClr val="dk2"/>
              </a:buClr>
              <a:buSzPts val="4200"/>
              <a:buNone/>
              <a:defRPr sz="4200">
                <a:solidFill>
                  <a:schemeClr val="dk2"/>
                </a:solidFill>
              </a:defRPr>
            </a:lvl6pPr>
            <a:lvl7pPr lvl="6" rtl="0" algn="ctr">
              <a:spcBef>
                <a:spcPts val="0"/>
              </a:spcBef>
              <a:spcAft>
                <a:spcPts val="0"/>
              </a:spcAft>
              <a:buClr>
                <a:schemeClr val="dk2"/>
              </a:buClr>
              <a:buSzPts val="4200"/>
              <a:buNone/>
              <a:defRPr sz="4200">
                <a:solidFill>
                  <a:schemeClr val="dk2"/>
                </a:solidFill>
              </a:defRPr>
            </a:lvl7pPr>
            <a:lvl8pPr lvl="7" rtl="0" algn="ctr">
              <a:spcBef>
                <a:spcPts val="0"/>
              </a:spcBef>
              <a:spcAft>
                <a:spcPts val="0"/>
              </a:spcAft>
              <a:buClr>
                <a:schemeClr val="dk2"/>
              </a:buClr>
              <a:buSzPts val="4200"/>
              <a:buNone/>
              <a:defRPr sz="4200">
                <a:solidFill>
                  <a:schemeClr val="dk2"/>
                </a:solidFill>
              </a:defRPr>
            </a:lvl8pPr>
            <a:lvl9pPr lvl="8" rtl="0" algn="ctr">
              <a:spcBef>
                <a:spcPts val="0"/>
              </a:spcBef>
              <a:spcAft>
                <a:spcPts val="0"/>
              </a:spcAft>
              <a:buClr>
                <a:schemeClr val="dk2"/>
              </a:buClr>
              <a:buSzPts val="4200"/>
              <a:buNone/>
              <a:defRPr sz="4200">
                <a:solidFill>
                  <a:schemeClr val="dk2"/>
                </a:solidFill>
              </a:defRPr>
            </a:lvl9pPr>
          </a:lstStyle>
          <a:p/>
        </p:txBody>
      </p:sp>
      <p:sp>
        <p:nvSpPr>
          <p:cNvPr id="49" name="Google Shape;49;p9"/>
          <p:cNvSpPr txBox="1"/>
          <p:nvPr>
            <p:ph idx="1" type="subTitle"/>
          </p:nvPr>
        </p:nvSpPr>
        <p:spPr>
          <a:xfrm>
            <a:off x="265500" y="2779467"/>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50" name="Google Shape;50;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Clr>
                <a:schemeClr val="lt1"/>
              </a:buClr>
              <a:buSzPts val="1800"/>
              <a:buChar char="●"/>
              <a:defRPr>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51" name="Google Shape;51;p9"/>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2" name="Shape 52"/>
        <p:cNvGrpSpPr/>
        <p:nvPr/>
      </p:nvGrpSpPr>
      <p:grpSpPr>
        <a:xfrm>
          <a:off x="0" y="0"/>
          <a:ext cx="0" cy="0"/>
          <a:chOff x="0" y="0"/>
          <a:chExt cx="0" cy="0"/>
        </a:xfrm>
      </p:grpSpPr>
      <p:sp>
        <p:nvSpPr>
          <p:cNvPr id="53" name="Google Shape;53;p10"/>
          <p:cNvSpPr txBox="1"/>
          <p:nvPr/>
        </p:nvSpPr>
        <p:spPr>
          <a:xfrm flipH="1" rot="10800000">
            <a:off x="0" y="0"/>
            <a:ext cx="9144000" cy="4695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10"/>
          <p:cNvSpPr/>
          <p:nvPr/>
        </p:nvSpPr>
        <p:spPr>
          <a:xfrm flipH="1" rot="10800000">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10"/>
          <p:cNvSpPr txBox="1"/>
          <p:nvPr>
            <p:ph idx="1" type="body"/>
          </p:nvPr>
        </p:nvSpPr>
        <p:spPr>
          <a:xfrm>
            <a:off x="57150" y="4696825"/>
            <a:ext cx="8382000" cy="4467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Clr>
                <a:schemeClr val="lt1"/>
              </a:buClr>
              <a:buSzPts val="1200"/>
              <a:buNone/>
              <a:defRPr sz="1200">
                <a:solidFill>
                  <a:schemeClr val="lt1"/>
                </a:solidFill>
              </a:defRPr>
            </a:lvl1pPr>
          </a:lstStyle>
          <a:p/>
        </p:txBody>
      </p:sp>
      <p:sp>
        <p:nvSpPr>
          <p:cNvPr id="56" name="Google Shape;56;p10"/>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aterial">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1pPr>
            <a:lvl2pPr lvl="1"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2pPr>
            <a:lvl3pPr lvl="2"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3pPr>
            <a:lvl4pPr lvl="3"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4pPr>
            <a:lvl5pPr lvl="4"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5pPr>
            <a:lvl6pPr lvl="5"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6pPr>
            <a:lvl7pPr lvl="6"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7pPr>
            <a:lvl8pPr lvl="7"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8pPr>
            <a:lvl9pPr lvl="8"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9pPr>
          </a:lstStyle>
          <a:p/>
        </p:txBody>
      </p:sp>
      <p:sp>
        <p:nvSpPr>
          <p:cNvPr id="7" name="Google Shape;7;p1"/>
          <p:cNvSpPr txBox="1"/>
          <p:nvPr>
            <p:ph idx="1" type="body"/>
          </p:nvPr>
        </p:nvSpPr>
        <p:spPr>
          <a:xfrm>
            <a:off x="471900" y="1919075"/>
            <a:ext cx="8222100" cy="27102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lt2"/>
              </a:buClr>
              <a:buSzPts val="1800"/>
              <a:buFont typeface="Roboto"/>
              <a:buChar char="●"/>
              <a:defRPr sz="1800">
                <a:solidFill>
                  <a:schemeClr val="lt2"/>
                </a:solidFill>
                <a:latin typeface="Roboto"/>
                <a:ea typeface="Roboto"/>
                <a:cs typeface="Roboto"/>
                <a:sym typeface="Roboto"/>
              </a:defRPr>
            </a:lvl1pPr>
            <a:lvl2pPr indent="-317500" lvl="1" marL="9144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2pPr>
            <a:lvl3pPr indent="-317500" lvl="2" marL="13716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3pPr>
            <a:lvl4pPr indent="-317500" lvl="3" marL="18288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4pPr>
            <a:lvl5pPr indent="-317500" lvl="4" marL="22860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5pPr>
            <a:lvl6pPr indent="-317500" lvl="5" marL="27432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6pPr>
            <a:lvl7pPr indent="-317500" lvl="6" marL="32004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7pPr>
            <a:lvl8pPr indent="-317500" lvl="7" marL="36576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8pPr>
            <a:lvl9pPr indent="-317500" lvl="8" marL="4114800" rtl="0">
              <a:lnSpc>
                <a:spcPct val="115000"/>
              </a:lnSpc>
              <a:spcBef>
                <a:spcPts val="1600"/>
              </a:spcBef>
              <a:spcAft>
                <a:spcPts val="1600"/>
              </a:spcAft>
              <a:buClr>
                <a:schemeClr val="lt2"/>
              </a:buClr>
              <a:buSzPts val="1400"/>
              <a:buFont typeface="Roboto"/>
              <a:buChar char="■"/>
              <a:defRPr>
                <a:solidFill>
                  <a:schemeClr val="lt2"/>
                </a:solidFill>
                <a:latin typeface="Roboto"/>
                <a:ea typeface="Roboto"/>
                <a:cs typeface="Roboto"/>
                <a:sym typeface="Roboto"/>
              </a:defRPr>
            </a:lvl9pPr>
          </a:lstStyle>
          <a:p/>
        </p:txBody>
      </p:sp>
      <p:sp>
        <p:nvSpPr>
          <p:cNvPr id="8" name="Google Shape;8;p1"/>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lt2"/>
                </a:solidFill>
                <a:latin typeface="Roboto"/>
                <a:ea typeface="Roboto"/>
                <a:cs typeface="Roboto"/>
                <a:sym typeface="Roboto"/>
              </a:defRPr>
            </a:lvl1pPr>
            <a:lvl2pPr lvl="1" rtl="0" algn="r">
              <a:buNone/>
              <a:defRPr sz="1000">
                <a:solidFill>
                  <a:schemeClr val="lt2"/>
                </a:solidFill>
                <a:latin typeface="Roboto"/>
                <a:ea typeface="Roboto"/>
                <a:cs typeface="Roboto"/>
                <a:sym typeface="Roboto"/>
              </a:defRPr>
            </a:lvl2pPr>
            <a:lvl3pPr lvl="2" rtl="0" algn="r">
              <a:buNone/>
              <a:defRPr sz="1000">
                <a:solidFill>
                  <a:schemeClr val="lt2"/>
                </a:solidFill>
                <a:latin typeface="Roboto"/>
                <a:ea typeface="Roboto"/>
                <a:cs typeface="Roboto"/>
                <a:sym typeface="Roboto"/>
              </a:defRPr>
            </a:lvl3pPr>
            <a:lvl4pPr lvl="3" rtl="0" algn="r">
              <a:buNone/>
              <a:defRPr sz="1000">
                <a:solidFill>
                  <a:schemeClr val="lt2"/>
                </a:solidFill>
                <a:latin typeface="Roboto"/>
                <a:ea typeface="Roboto"/>
                <a:cs typeface="Roboto"/>
                <a:sym typeface="Roboto"/>
              </a:defRPr>
            </a:lvl4pPr>
            <a:lvl5pPr lvl="4" rtl="0" algn="r">
              <a:buNone/>
              <a:defRPr sz="1000">
                <a:solidFill>
                  <a:schemeClr val="lt2"/>
                </a:solidFill>
                <a:latin typeface="Roboto"/>
                <a:ea typeface="Roboto"/>
                <a:cs typeface="Roboto"/>
                <a:sym typeface="Roboto"/>
              </a:defRPr>
            </a:lvl5pPr>
            <a:lvl6pPr lvl="5" rtl="0" algn="r">
              <a:buNone/>
              <a:defRPr sz="1000">
                <a:solidFill>
                  <a:schemeClr val="lt2"/>
                </a:solidFill>
                <a:latin typeface="Roboto"/>
                <a:ea typeface="Roboto"/>
                <a:cs typeface="Roboto"/>
                <a:sym typeface="Roboto"/>
              </a:defRPr>
            </a:lvl6pPr>
            <a:lvl7pPr lvl="6" rtl="0" algn="r">
              <a:buNone/>
              <a:defRPr sz="1000">
                <a:solidFill>
                  <a:schemeClr val="lt2"/>
                </a:solidFill>
                <a:latin typeface="Roboto"/>
                <a:ea typeface="Roboto"/>
                <a:cs typeface="Roboto"/>
                <a:sym typeface="Roboto"/>
              </a:defRPr>
            </a:lvl7pPr>
            <a:lvl8pPr lvl="7" rtl="0" algn="r">
              <a:buNone/>
              <a:defRPr sz="1000">
                <a:solidFill>
                  <a:schemeClr val="lt2"/>
                </a:solidFill>
                <a:latin typeface="Roboto"/>
                <a:ea typeface="Roboto"/>
                <a:cs typeface="Roboto"/>
                <a:sym typeface="Roboto"/>
              </a:defRPr>
            </a:lvl8pPr>
            <a:lvl9pPr lvl="8" rtl="0" algn="r">
              <a:buNone/>
              <a:defRPr sz="1000">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 Id="rId3" Type="http://schemas.openxmlformats.org/officeDocument/2006/relationships/image" Target="../media/image2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 Id="rId3"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xml"/><Relationship Id="rId3"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xml"/><Relationship Id="rId3" Type="http://schemas.openxmlformats.org/officeDocument/2006/relationships/image" Target="../media/image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xml"/><Relationship Id="rId3" Type="http://schemas.openxmlformats.org/officeDocument/2006/relationships/image" Target="../media/image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xml"/><Relationship Id="rId3" Type="http://schemas.openxmlformats.org/officeDocument/2006/relationships/image" Target="../media/image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 Id="rId3" Type="http://schemas.openxmlformats.org/officeDocument/2006/relationships/image" Target="../media/image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image" Target="../media/image4.png"/><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image" Target="../media/image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2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 Id="rId3" Type="http://schemas.openxmlformats.org/officeDocument/2006/relationships/image" Target="../media/image12.png"/><Relationship Id="rId4" Type="http://schemas.openxmlformats.org/officeDocument/2006/relationships/image" Target="../media/image1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 Id="rId3" Type="http://schemas.openxmlformats.org/officeDocument/2006/relationships/image" Target="../media/image1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 Id="rId3" Type="http://schemas.openxmlformats.org/officeDocument/2006/relationships/image" Target="../media/image13.png"/><Relationship Id="rId4" Type="http://schemas.openxmlformats.org/officeDocument/2006/relationships/image" Target="../media/image19.png"/><Relationship Id="rId5" Type="http://schemas.openxmlformats.org/officeDocument/2006/relationships/image" Target="../media/image1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 Id="rId3" Type="http://schemas.openxmlformats.org/officeDocument/2006/relationships/image" Target="../media/image2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 Id="rId3" Type="http://schemas.openxmlformats.org/officeDocument/2006/relationships/image" Target="../media/image18.png"/><Relationship Id="rId4" Type="http://schemas.openxmlformats.org/officeDocument/2006/relationships/image" Target="../media/image22.png"/><Relationship Id="rId5" Type="http://schemas.openxmlformats.org/officeDocument/2006/relationships/image" Target="../media/image20.png"/><Relationship Id="rId6" Type="http://schemas.openxmlformats.org/officeDocument/2006/relationships/image" Target="../media/image1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xml"/><Relationship Id="rId3" Type="http://schemas.openxmlformats.org/officeDocument/2006/relationships/image" Target="../media/image21.png"/><Relationship Id="rId4" Type="http://schemas.openxmlformats.org/officeDocument/2006/relationships/image" Target="../media/image2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 Id="rId3" Type="http://schemas.openxmlformats.org/officeDocument/2006/relationships/image" Target="../media/image2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 Id="rId3" Type="http://schemas.openxmlformats.org/officeDocument/2006/relationships/image" Target="../media/image2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 Id="rId3" Type="http://schemas.openxmlformats.org/officeDocument/2006/relationships/image" Target="../media/image2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2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2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p13"/>
          <p:cNvSpPr txBox="1"/>
          <p:nvPr>
            <p:ph type="ctrTitle"/>
          </p:nvPr>
        </p:nvSpPr>
        <p:spPr>
          <a:xfrm>
            <a:off x="460950" y="344350"/>
            <a:ext cx="8222100" cy="933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Raleway"/>
                <a:ea typeface="Raleway"/>
                <a:cs typeface="Raleway"/>
                <a:sym typeface="Raleway"/>
              </a:rPr>
              <a:t>GROUP 4</a:t>
            </a:r>
            <a:endParaRPr/>
          </a:p>
        </p:txBody>
      </p:sp>
      <p:sp>
        <p:nvSpPr>
          <p:cNvPr id="68" name="Google Shape;68;p13"/>
          <p:cNvSpPr txBox="1"/>
          <p:nvPr>
            <p:ph idx="1" type="subTitle"/>
          </p:nvPr>
        </p:nvSpPr>
        <p:spPr>
          <a:xfrm>
            <a:off x="552600" y="1456450"/>
            <a:ext cx="4089300" cy="2684400"/>
          </a:xfrm>
          <a:prstGeom prst="rect">
            <a:avLst/>
          </a:prstGeom>
        </p:spPr>
        <p:txBody>
          <a:bodyPr anchorCtr="0" anchor="t" bIns="91425" lIns="91425" spcFirstLastPara="1" rIns="91425" wrap="square" tIns="91425">
            <a:spAutoFit/>
          </a:bodyPr>
          <a:lstStyle/>
          <a:p>
            <a:pPr indent="0" lvl="0" marL="0" rtl="0" algn="l">
              <a:lnSpc>
                <a:spcPct val="115000"/>
              </a:lnSpc>
              <a:spcBef>
                <a:spcPts val="1800"/>
              </a:spcBef>
              <a:spcAft>
                <a:spcPts val="1800"/>
              </a:spcAft>
              <a:buNone/>
            </a:pPr>
            <a:r>
              <a:rPr lang="en" sz="2900">
                <a:solidFill>
                  <a:srgbClr val="000000"/>
                </a:solidFill>
                <a:latin typeface="Impact"/>
                <a:ea typeface="Impact"/>
                <a:cs typeface="Impact"/>
                <a:sym typeface="Impact"/>
              </a:rPr>
              <a:t>Efficient application of optimization algorithms for balancing human robot collaborative assembly lines</a:t>
            </a:r>
            <a:endParaRPr sz="1900">
              <a:solidFill>
                <a:srgbClr val="000000"/>
              </a:solidFill>
              <a:latin typeface="Impact"/>
              <a:ea typeface="Impact"/>
              <a:cs typeface="Impact"/>
              <a:sym typeface="Impact"/>
            </a:endParaRPr>
          </a:p>
        </p:txBody>
      </p:sp>
      <p:pic>
        <p:nvPicPr>
          <p:cNvPr id="69" name="Google Shape;69;p13"/>
          <p:cNvPicPr preferRelativeResize="0"/>
          <p:nvPr/>
        </p:nvPicPr>
        <p:blipFill>
          <a:blip r:embed="rId3">
            <a:alphaModFix/>
          </a:blip>
          <a:stretch>
            <a:fillRect/>
          </a:stretch>
        </p:blipFill>
        <p:spPr>
          <a:xfrm>
            <a:off x="4689475" y="1363200"/>
            <a:ext cx="4197300" cy="27847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pic>
        <p:nvPicPr>
          <p:cNvPr descr="Closeup from the side of a hand pushing a knob on an audio mixer" id="130" name="Google Shape;130;p22"/>
          <p:cNvPicPr preferRelativeResize="0"/>
          <p:nvPr/>
        </p:nvPicPr>
        <p:blipFill rotWithShape="1">
          <a:blip r:embed="rId3">
            <a:alphaModFix/>
          </a:blip>
          <a:srcRect b="15419" l="7506" r="42247" t="0"/>
          <a:stretch/>
        </p:blipFill>
        <p:spPr>
          <a:xfrm>
            <a:off x="-9150" y="0"/>
            <a:ext cx="4594498" cy="5143501"/>
          </a:xfrm>
          <a:prstGeom prst="rect">
            <a:avLst/>
          </a:prstGeom>
          <a:noFill/>
          <a:ln>
            <a:noFill/>
          </a:ln>
        </p:spPr>
      </p:pic>
      <p:sp>
        <p:nvSpPr>
          <p:cNvPr id="131" name="Google Shape;131;p22"/>
          <p:cNvSpPr txBox="1"/>
          <p:nvPr>
            <p:ph type="title"/>
          </p:nvPr>
        </p:nvSpPr>
        <p:spPr>
          <a:xfrm>
            <a:off x="265500" y="1830600"/>
            <a:ext cx="4045200" cy="1482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The H-TLBO</a:t>
            </a:r>
            <a:endParaRPr>
              <a:solidFill>
                <a:schemeClr val="lt1"/>
              </a:solidFill>
            </a:endParaRPr>
          </a:p>
        </p:txBody>
      </p:sp>
      <p:sp>
        <p:nvSpPr>
          <p:cNvPr id="132" name="Google Shape;132;p22"/>
          <p:cNvSpPr txBox="1"/>
          <p:nvPr>
            <p:ph idx="2" type="body"/>
          </p:nvPr>
        </p:nvSpPr>
        <p:spPr>
          <a:xfrm>
            <a:off x="4939500" y="724200"/>
            <a:ext cx="3872700" cy="3695100"/>
          </a:xfrm>
          <a:prstGeom prst="rect">
            <a:avLst/>
          </a:prstGeom>
        </p:spPr>
        <p:txBody>
          <a:bodyPr anchorCtr="0" anchor="ctr" bIns="91425" lIns="91425" spcFirstLastPara="1" rIns="91425" wrap="square" tIns="91425">
            <a:noAutofit/>
          </a:bodyPr>
          <a:lstStyle/>
          <a:p>
            <a:pPr indent="0" lvl="0" marL="0" rtl="0" algn="l">
              <a:spcBef>
                <a:spcPts val="0"/>
              </a:spcBef>
              <a:spcAft>
                <a:spcPts val="1600"/>
              </a:spcAft>
              <a:buNone/>
            </a:pPr>
            <a:r>
              <a:rPr lang="en" sz="2400"/>
              <a:t>The proposed algorithm is similar to TLBO, but uses the </a:t>
            </a:r>
            <a:r>
              <a:rPr lang="en" sz="2400">
                <a:solidFill>
                  <a:schemeClr val="accent6"/>
                </a:solidFill>
              </a:rPr>
              <a:t>scout phase</a:t>
            </a:r>
            <a:r>
              <a:rPr lang="en" sz="2400"/>
              <a:t> of Artificial Bee Colony algorithm to </a:t>
            </a:r>
            <a:r>
              <a:rPr lang="en" sz="2400"/>
              <a:t>escape from local minima.</a:t>
            </a:r>
            <a:endParaRPr sz="24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23"/>
          <p:cNvSpPr txBox="1"/>
          <p:nvPr>
            <p:ph type="title"/>
          </p:nvPr>
        </p:nvSpPr>
        <p:spPr>
          <a:xfrm>
            <a:off x="265500" y="1233175"/>
            <a:ext cx="4045200" cy="1477500"/>
          </a:xfrm>
          <a:prstGeom prst="rect">
            <a:avLst/>
          </a:prstGeom>
        </p:spPr>
        <p:txBody>
          <a:bodyPr anchorCtr="0" anchor="b" bIns="91425" lIns="91425" spcFirstLastPara="1" rIns="91425" wrap="square" tIns="91425">
            <a:spAutoFit/>
          </a:bodyPr>
          <a:lstStyle/>
          <a:p>
            <a:pPr indent="0" lvl="0" marL="0" rtl="0" algn="ctr">
              <a:spcBef>
                <a:spcPts val="0"/>
              </a:spcBef>
              <a:spcAft>
                <a:spcPts val="0"/>
              </a:spcAft>
              <a:buNone/>
            </a:pPr>
            <a:r>
              <a:rPr lang="en"/>
              <a:t>Flow diagram of traditional TLBO</a:t>
            </a:r>
            <a:endParaRPr/>
          </a:p>
        </p:txBody>
      </p:sp>
      <p:pic>
        <p:nvPicPr>
          <p:cNvPr id="138" name="Google Shape;138;p23"/>
          <p:cNvPicPr preferRelativeResize="0"/>
          <p:nvPr/>
        </p:nvPicPr>
        <p:blipFill>
          <a:blip r:embed="rId3">
            <a:alphaModFix/>
          </a:blip>
          <a:stretch>
            <a:fillRect/>
          </a:stretch>
        </p:blipFill>
        <p:spPr>
          <a:xfrm>
            <a:off x="5053650" y="42500"/>
            <a:ext cx="3420975" cy="505847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4"/>
          <p:cNvSpPr txBox="1"/>
          <p:nvPr>
            <p:ph type="title"/>
          </p:nvPr>
        </p:nvSpPr>
        <p:spPr>
          <a:xfrm>
            <a:off x="265500" y="1233175"/>
            <a:ext cx="4045200" cy="2124000"/>
          </a:xfrm>
          <a:prstGeom prst="rect">
            <a:avLst/>
          </a:prstGeom>
        </p:spPr>
        <p:txBody>
          <a:bodyPr anchorCtr="0" anchor="b" bIns="91425" lIns="91425" spcFirstLastPara="1" rIns="91425" wrap="square" tIns="91425">
            <a:spAutoFit/>
          </a:bodyPr>
          <a:lstStyle/>
          <a:p>
            <a:pPr indent="0" lvl="0" marL="0" rtl="0" algn="ctr">
              <a:spcBef>
                <a:spcPts val="0"/>
              </a:spcBef>
              <a:spcAft>
                <a:spcPts val="0"/>
              </a:spcAft>
              <a:buNone/>
            </a:pPr>
            <a:r>
              <a:rPr lang="en"/>
              <a:t>Flow diagram of proposed H-TLBO</a:t>
            </a:r>
            <a:endParaRPr/>
          </a:p>
        </p:txBody>
      </p:sp>
      <p:pic>
        <p:nvPicPr>
          <p:cNvPr id="144" name="Google Shape;144;p24"/>
          <p:cNvPicPr preferRelativeResize="0"/>
          <p:nvPr/>
        </p:nvPicPr>
        <p:blipFill>
          <a:blip r:embed="rId3">
            <a:alphaModFix/>
          </a:blip>
          <a:stretch>
            <a:fillRect/>
          </a:stretch>
        </p:blipFill>
        <p:spPr>
          <a:xfrm>
            <a:off x="4716750" y="134775"/>
            <a:ext cx="4304974" cy="488144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25"/>
          <p:cNvSpPr txBox="1"/>
          <p:nvPr>
            <p:ph type="title"/>
          </p:nvPr>
        </p:nvSpPr>
        <p:spPr>
          <a:xfrm>
            <a:off x="265500" y="1233175"/>
            <a:ext cx="4045200" cy="2124000"/>
          </a:xfrm>
          <a:prstGeom prst="rect">
            <a:avLst/>
          </a:prstGeom>
        </p:spPr>
        <p:txBody>
          <a:bodyPr anchorCtr="0" anchor="b" bIns="91425" lIns="91425" spcFirstLastPara="1" rIns="91425" wrap="square" tIns="91425">
            <a:spAutoFit/>
          </a:bodyPr>
          <a:lstStyle/>
          <a:p>
            <a:pPr indent="0" lvl="0" marL="0" rtl="0" algn="ctr">
              <a:spcBef>
                <a:spcPts val="0"/>
              </a:spcBef>
              <a:spcAft>
                <a:spcPts val="0"/>
              </a:spcAft>
              <a:buNone/>
            </a:pPr>
            <a:r>
              <a:rPr lang="en"/>
              <a:t>Pseudocode of Traditional TLBO</a:t>
            </a:r>
            <a:endParaRPr/>
          </a:p>
        </p:txBody>
      </p:sp>
      <p:pic>
        <p:nvPicPr>
          <p:cNvPr id="150" name="Google Shape;150;p25"/>
          <p:cNvPicPr preferRelativeResize="0"/>
          <p:nvPr/>
        </p:nvPicPr>
        <p:blipFill>
          <a:blip r:embed="rId3">
            <a:alphaModFix/>
          </a:blip>
          <a:stretch>
            <a:fillRect/>
          </a:stretch>
        </p:blipFill>
        <p:spPr>
          <a:xfrm>
            <a:off x="4739200" y="142250"/>
            <a:ext cx="4260049" cy="48515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26"/>
          <p:cNvSpPr txBox="1"/>
          <p:nvPr>
            <p:ph type="title"/>
          </p:nvPr>
        </p:nvSpPr>
        <p:spPr>
          <a:xfrm>
            <a:off x="265500" y="1233175"/>
            <a:ext cx="4045200" cy="2124000"/>
          </a:xfrm>
          <a:prstGeom prst="rect">
            <a:avLst/>
          </a:prstGeom>
        </p:spPr>
        <p:txBody>
          <a:bodyPr anchorCtr="0" anchor="b" bIns="91425" lIns="91425" spcFirstLastPara="1" rIns="91425" wrap="square" tIns="91425">
            <a:spAutoFit/>
          </a:bodyPr>
          <a:lstStyle/>
          <a:p>
            <a:pPr indent="0" lvl="0" marL="0" rtl="0" algn="ctr">
              <a:spcBef>
                <a:spcPts val="0"/>
              </a:spcBef>
              <a:spcAft>
                <a:spcPts val="0"/>
              </a:spcAft>
              <a:buNone/>
            </a:pPr>
            <a:r>
              <a:rPr lang="en"/>
              <a:t>Pseudocode of Traditional ABC Algorithm</a:t>
            </a:r>
            <a:endParaRPr/>
          </a:p>
        </p:txBody>
      </p:sp>
      <p:pic>
        <p:nvPicPr>
          <p:cNvPr id="156" name="Google Shape;156;p26"/>
          <p:cNvPicPr preferRelativeResize="0"/>
          <p:nvPr/>
        </p:nvPicPr>
        <p:blipFill rotWithShape="1">
          <a:blip r:embed="rId3">
            <a:alphaModFix/>
          </a:blip>
          <a:srcRect b="0" l="2515" r="0" t="0"/>
          <a:stretch/>
        </p:blipFill>
        <p:spPr>
          <a:xfrm>
            <a:off x="5023700" y="56150"/>
            <a:ext cx="3773400" cy="50312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27"/>
          <p:cNvSpPr txBox="1"/>
          <p:nvPr>
            <p:ph type="title"/>
          </p:nvPr>
        </p:nvSpPr>
        <p:spPr>
          <a:xfrm>
            <a:off x="265500" y="1233175"/>
            <a:ext cx="4045200" cy="2462700"/>
          </a:xfrm>
          <a:prstGeom prst="rect">
            <a:avLst/>
          </a:prstGeom>
        </p:spPr>
        <p:txBody>
          <a:bodyPr anchorCtr="0" anchor="b" bIns="91425" lIns="91425" spcFirstLastPara="1" rIns="91425" wrap="square" tIns="91425">
            <a:spAutoFit/>
          </a:bodyPr>
          <a:lstStyle/>
          <a:p>
            <a:pPr indent="0" lvl="0" marL="0" rtl="0" algn="ctr">
              <a:spcBef>
                <a:spcPts val="0"/>
              </a:spcBef>
              <a:spcAft>
                <a:spcPts val="0"/>
              </a:spcAft>
              <a:buNone/>
            </a:pPr>
            <a:r>
              <a:rPr lang="en"/>
              <a:t>Pseudocode of proposed H-TLBO </a:t>
            </a:r>
            <a:endParaRPr/>
          </a:p>
          <a:p>
            <a:pPr indent="0" lvl="0" marL="0" rtl="0" algn="ctr">
              <a:spcBef>
                <a:spcPts val="0"/>
              </a:spcBef>
              <a:spcAft>
                <a:spcPts val="0"/>
              </a:spcAft>
              <a:buNone/>
            </a:pPr>
            <a:r>
              <a:rPr lang="en" sz="2200"/>
              <a:t>(Merges TLBO &amp; ABC)</a:t>
            </a:r>
            <a:endParaRPr sz="2200"/>
          </a:p>
        </p:txBody>
      </p:sp>
      <p:pic>
        <p:nvPicPr>
          <p:cNvPr id="162" name="Google Shape;162;p27"/>
          <p:cNvPicPr preferRelativeResize="0"/>
          <p:nvPr/>
        </p:nvPicPr>
        <p:blipFill>
          <a:blip r:embed="rId3">
            <a:alphaModFix/>
          </a:blip>
          <a:stretch>
            <a:fillRect/>
          </a:stretch>
        </p:blipFill>
        <p:spPr>
          <a:xfrm>
            <a:off x="4759550" y="115900"/>
            <a:ext cx="4223475" cy="49406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28"/>
          <p:cNvSpPr txBox="1"/>
          <p:nvPr/>
        </p:nvSpPr>
        <p:spPr>
          <a:xfrm>
            <a:off x="374350" y="441725"/>
            <a:ext cx="79884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lt1"/>
                </a:solidFill>
                <a:latin typeface="Lato"/>
                <a:ea typeface="Lato"/>
                <a:cs typeface="Lato"/>
                <a:sym typeface="Lato"/>
              </a:rPr>
              <a:t>INPUT DATA USED </a:t>
            </a:r>
            <a:r>
              <a:rPr b="1" lang="en" sz="1700">
                <a:solidFill>
                  <a:schemeClr val="lt1"/>
                </a:solidFill>
                <a:latin typeface="Lato"/>
                <a:ea typeface="Lato"/>
                <a:cs typeface="Lato"/>
                <a:sym typeface="Lato"/>
              </a:rPr>
              <a:t>(TASK TIME AND PRECEDENCE GRAPH)</a:t>
            </a:r>
            <a:endParaRPr b="1" sz="1700">
              <a:solidFill>
                <a:schemeClr val="lt1"/>
              </a:solidFill>
              <a:latin typeface="Lato"/>
              <a:ea typeface="Lato"/>
              <a:cs typeface="Lato"/>
              <a:sym typeface="Lato"/>
            </a:endParaRPr>
          </a:p>
        </p:txBody>
      </p:sp>
      <p:pic>
        <p:nvPicPr>
          <p:cNvPr id="168" name="Google Shape;168;p28"/>
          <p:cNvPicPr preferRelativeResize="0"/>
          <p:nvPr/>
        </p:nvPicPr>
        <p:blipFill>
          <a:blip r:embed="rId3">
            <a:alphaModFix/>
          </a:blip>
          <a:stretch>
            <a:fillRect/>
          </a:stretch>
        </p:blipFill>
        <p:spPr>
          <a:xfrm>
            <a:off x="152400" y="1009625"/>
            <a:ext cx="6630725" cy="3981475"/>
          </a:xfrm>
          <a:prstGeom prst="rect">
            <a:avLst/>
          </a:prstGeom>
          <a:noFill/>
          <a:ln>
            <a:noFill/>
          </a:ln>
        </p:spPr>
      </p:pic>
      <p:sp>
        <p:nvSpPr>
          <p:cNvPr id="169" name="Google Shape;169;p28"/>
          <p:cNvSpPr txBox="1"/>
          <p:nvPr/>
        </p:nvSpPr>
        <p:spPr>
          <a:xfrm>
            <a:off x="7224850" y="1467425"/>
            <a:ext cx="1632000" cy="277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This is the input data used that represents the task times of 4 robots for given 11 different activities that follow a certain precedence relation as shown in the network diagram.</a:t>
            </a:r>
            <a:endParaRPr>
              <a:latin typeface="Lato"/>
              <a:ea typeface="Lato"/>
              <a:cs typeface="Lato"/>
              <a:sym typeface="La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29"/>
          <p:cNvSpPr txBox="1"/>
          <p:nvPr/>
        </p:nvSpPr>
        <p:spPr>
          <a:xfrm>
            <a:off x="344400" y="366850"/>
            <a:ext cx="79884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lt1"/>
                </a:solidFill>
                <a:latin typeface="Lato"/>
                <a:ea typeface="Lato"/>
                <a:cs typeface="Lato"/>
                <a:sym typeface="Lato"/>
              </a:rPr>
              <a:t>INPUT DATA USED </a:t>
            </a:r>
            <a:r>
              <a:rPr b="1" lang="en" sz="1700">
                <a:solidFill>
                  <a:schemeClr val="lt1"/>
                </a:solidFill>
                <a:latin typeface="Lato"/>
                <a:ea typeface="Lato"/>
                <a:cs typeface="Lato"/>
                <a:sym typeface="Lato"/>
              </a:rPr>
              <a:t>(SETUP TIME)</a:t>
            </a:r>
            <a:endParaRPr b="1" sz="1700">
              <a:solidFill>
                <a:schemeClr val="lt1"/>
              </a:solidFill>
              <a:latin typeface="Lato"/>
              <a:ea typeface="Lato"/>
              <a:cs typeface="Lato"/>
              <a:sym typeface="Lato"/>
            </a:endParaRPr>
          </a:p>
        </p:txBody>
      </p:sp>
      <p:graphicFrame>
        <p:nvGraphicFramePr>
          <p:cNvPr id="175" name="Google Shape;175;p29"/>
          <p:cNvGraphicFramePr/>
          <p:nvPr/>
        </p:nvGraphicFramePr>
        <p:xfrm>
          <a:off x="885075" y="1300625"/>
          <a:ext cx="3000000" cy="3000000"/>
        </p:xfrm>
        <a:graphic>
          <a:graphicData uri="http://schemas.openxmlformats.org/drawingml/2006/table">
            <a:tbl>
              <a:tblPr>
                <a:noFill/>
                <a:tableStyleId>{FE632FB3-E94D-4B9D-AFB7-F64C8D9C542A}</a:tableStyleId>
              </a:tblPr>
              <a:tblGrid>
                <a:gridCol w="658100"/>
                <a:gridCol w="658100"/>
                <a:gridCol w="658100"/>
                <a:gridCol w="658100"/>
                <a:gridCol w="658100"/>
                <a:gridCol w="658100"/>
                <a:gridCol w="658100"/>
                <a:gridCol w="658100"/>
                <a:gridCol w="658100"/>
                <a:gridCol w="658100"/>
                <a:gridCol w="658100"/>
              </a:tblGrid>
              <a:tr h="388725">
                <a:tc>
                  <a:txBody>
                    <a:bodyPr/>
                    <a:lstStyle/>
                    <a:p>
                      <a:pPr indent="0" lvl="0" marL="0" rtl="0" algn="l">
                        <a:spcBef>
                          <a:spcPts val="0"/>
                        </a:spcBef>
                        <a:spcAft>
                          <a:spcPts val="0"/>
                        </a:spcAft>
                        <a:buNone/>
                      </a:pPr>
                      <a:r>
                        <a:rPr lang="en"/>
                        <a:t>18 </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15</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13</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18</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16</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16</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10</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11</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17</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14</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17</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81000">
                <a:tc>
                  <a:txBody>
                    <a:bodyPr/>
                    <a:lstStyle/>
                    <a:p>
                      <a:pPr indent="0" lvl="0" marL="0" rtl="0" algn="l">
                        <a:spcBef>
                          <a:spcPts val="0"/>
                        </a:spcBef>
                        <a:spcAft>
                          <a:spcPts val="0"/>
                        </a:spcAft>
                        <a:buNone/>
                      </a:pPr>
                      <a:r>
                        <a:rPr lang="en"/>
                        <a:t>10</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11</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16</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16</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14</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16</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10</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18</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14</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13</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20</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81000">
                <a:tc>
                  <a:txBody>
                    <a:bodyPr/>
                    <a:lstStyle/>
                    <a:p>
                      <a:pPr indent="0" lvl="0" marL="0" rtl="0" algn="l">
                        <a:spcBef>
                          <a:spcPts val="0"/>
                        </a:spcBef>
                        <a:spcAft>
                          <a:spcPts val="0"/>
                        </a:spcAft>
                        <a:buNone/>
                      </a:pPr>
                      <a:r>
                        <a:rPr lang="en"/>
                        <a:t>19</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14</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13</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18</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19</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18</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20</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14</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19</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17</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17</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81000">
                <a:tc>
                  <a:txBody>
                    <a:bodyPr/>
                    <a:lstStyle/>
                    <a:p>
                      <a:pPr indent="0" lvl="0" marL="0" rtl="0" algn="l">
                        <a:spcBef>
                          <a:spcPts val="0"/>
                        </a:spcBef>
                        <a:spcAft>
                          <a:spcPts val="0"/>
                        </a:spcAft>
                        <a:buNone/>
                      </a:pPr>
                      <a:r>
                        <a:rPr lang="en"/>
                        <a:t>11</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13</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13</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15</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11</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12</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11</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13</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19</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12</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14</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
        <p:nvSpPr>
          <p:cNvPr id="176" name="Google Shape;176;p29"/>
          <p:cNvSpPr txBox="1"/>
          <p:nvPr/>
        </p:nvSpPr>
        <p:spPr>
          <a:xfrm>
            <a:off x="284500" y="1308100"/>
            <a:ext cx="336900" cy="1569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accent6"/>
                </a:solidFill>
                <a:latin typeface="Lato"/>
                <a:ea typeface="Lato"/>
                <a:cs typeface="Lato"/>
                <a:sym typeface="Lato"/>
              </a:rPr>
              <a:t>R</a:t>
            </a:r>
            <a:endParaRPr sz="1800">
              <a:solidFill>
                <a:schemeClr val="accent6"/>
              </a:solidFill>
              <a:latin typeface="Lato"/>
              <a:ea typeface="Lato"/>
              <a:cs typeface="Lato"/>
              <a:sym typeface="Lato"/>
            </a:endParaRPr>
          </a:p>
          <a:p>
            <a:pPr indent="0" lvl="0" marL="0" rtl="0" algn="l">
              <a:spcBef>
                <a:spcPts val="0"/>
              </a:spcBef>
              <a:spcAft>
                <a:spcPts val="0"/>
              </a:spcAft>
              <a:buNone/>
            </a:pPr>
            <a:r>
              <a:rPr lang="en" sz="1800">
                <a:solidFill>
                  <a:schemeClr val="accent6"/>
                </a:solidFill>
                <a:latin typeface="Lato"/>
                <a:ea typeface="Lato"/>
                <a:cs typeface="Lato"/>
                <a:sym typeface="Lato"/>
              </a:rPr>
              <a:t>O</a:t>
            </a:r>
            <a:endParaRPr sz="1800">
              <a:solidFill>
                <a:schemeClr val="accent6"/>
              </a:solidFill>
              <a:latin typeface="Lato"/>
              <a:ea typeface="Lato"/>
              <a:cs typeface="Lato"/>
              <a:sym typeface="Lato"/>
            </a:endParaRPr>
          </a:p>
          <a:p>
            <a:pPr indent="0" lvl="0" marL="0" rtl="0" algn="l">
              <a:spcBef>
                <a:spcPts val="0"/>
              </a:spcBef>
              <a:spcAft>
                <a:spcPts val="0"/>
              </a:spcAft>
              <a:buNone/>
            </a:pPr>
            <a:r>
              <a:rPr lang="en" sz="1800">
                <a:solidFill>
                  <a:schemeClr val="accent6"/>
                </a:solidFill>
                <a:latin typeface="Lato"/>
                <a:ea typeface="Lato"/>
                <a:cs typeface="Lato"/>
                <a:sym typeface="Lato"/>
              </a:rPr>
              <a:t>B</a:t>
            </a:r>
            <a:endParaRPr sz="1800">
              <a:solidFill>
                <a:schemeClr val="accent6"/>
              </a:solidFill>
              <a:latin typeface="Lato"/>
              <a:ea typeface="Lato"/>
              <a:cs typeface="Lato"/>
              <a:sym typeface="Lato"/>
            </a:endParaRPr>
          </a:p>
          <a:p>
            <a:pPr indent="0" lvl="0" marL="0" rtl="0" algn="l">
              <a:spcBef>
                <a:spcPts val="0"/>
              </a:spcBef>
              <a:spcAft>
                <a:spcPts val="0"/>
              </a:spcAft>
              <a:buNone/>
            </a:pPr>
            <a:r>
              <a:rPr lang="en" sz="1800">
                <a:solidFill>
                  <a:schemeClr val="accent6"/>
                </a:solidFill>
                <a:latin typeface="Lato"/>
                <a:ea typeface="Lato"/>
                <a:cs typeface="Lato"/>
                <a:sym typeface="Lato"/>
              </a:rPr>
              <a:t>O</a:t>
            </a:r>
            <a:endParaRPr sz="1800">
              <a:solidFill>
                <a:schemeClr val="accent6"/>
              </a:solidFill>
              <a:latin typeface="Lato"/>
              <a:ea typeface="Lato"/>
              <a:cs typeface="Lato"/>
              <a:sym typeface="Lato"/>
            </a:endParaRPr>
          </a:p>
          <a:p>
            <a:pPr indent="0" lvl="0" marL="0" rtl="0" algn="l">
              <a:spcBef>
                <a:spcPts val="0"/>
              </a:spcBef>
              <a:spcAft>
                <a:spcPts val="0"/>
              </a:spcAft>
              <a:buNone/>
            </a:pPr>
            <a:r>
              <a:rPr lang="en" sz="1800">
                <a:solidFill>
                  <a:schemeClr val="accent6"/>
                </a:solidFill>
                <a:latin typeface="Lato"/>
                <a:ea typeface="Lato"/>
                <a:cs typeface="Lato"/>
                <a:sym typeface="Lato"/>
              </a:rPr>
              <a:t>T</a:t>
            </a:r>
            <a:endParaRPr sz="1800">
              <a:solidFill>
                <a:schemeClr val="accent6"/>
              </a:solidFill>
              <a:latin typeface="Lato"/>
              <a:ea typeface="Lato"/>
              <a:cs typeface="Lato"/>
              <a:sym typeface="Lato"/>
            </a:endParaRPr>
          </a:p>
        </p:txBody>
      </p:sp>
      <p:sp>
        <p:nvSpPr>
          <p:cNvPr id="177" name="Google Shape;177;p29"/>
          <p:cNvSpPr txBox="1"/>
          <p:nvPr/>
        </p:nvSpPr>
        <p:spPr>
          <a:xfrm>
            <a:off x="3300375" y="704325"/>
            <a:ext cx="15333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accent6"/>
                </a:solidFill>
                <a:latin typeface="Lato"/>
                <a:ea typeface="Lato"/>
                <a:cs typeface="Lato"/>
                <a:sym typeface="Lato"/>
              </a:rPr>
              <a:t>ACTIVITIES</a:t>
            </a:r>
            <a:endParaRPr sz="1800">
              <a:solidFill>
                <a:schemeClr val="accent6"/>
              </a:solidFill>
              <a:latin typeface="Lato"/>
              <a:ea typeface="Lato"/>
              <a:cs typeface="Lato"/>
              <a:sym typeface="Lato"/>
            </a:endParaRPr>
          </a:p>
        </p:txBody>
      </p:sp>
      <p:sp>
        <p:nvSpPr>
          <p:cNvPr id="178" name="Google Shape;178;p29"/>
          <p:cNvSpPr txBox="1"/>
          <p:nvPr/>
        </p:nvSpPr>
        <p:spPr>
          <a:xfrm>
            <a:off x="1257800" y="3174450"/>
            <a:ext cx="57126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00FFFF"/>
                </a:solidFill>
                <a:latin typeface="Lato"/>
                <a:ea typeface="Lato"/>
                <a:cs typeface="Lato"/>
                <a:sym typeface="Lato"/>
              </a:rPr>
              <a:t>This is the input data used that represents the setup times of 4 robots for given 11 different activities.</a:t>
            </a:r>
            <a:endParaRPr>
              <a:solidFill>
                <a:srgbClr val="00FFFF"/>
              </a:solidFill>
              <a:latin typeface="Lato"/>
              <a:ea typeface="Lato"/>
              <a:cs typeface="Lato"/>
              <a:sym typeface="Lato"/>
            </a:endParaRPr>
          </a:p>
          <a:p>
            <a:pPr indent="0" lvl="0" marL="0" rtl="0" algn="l">
              <a:spcBef>
                <a:spcPts val="0"/>
              </a:spcBef>
              <a:spcAft>
                <a:spcPts val="0"/>
              </a:spcAft>
              <a:buNone/>
            </a:pPr>
            <a:r>
              <a:rPr lang="en">
                <a:solidFill>
                  <a:srgbClr val="00FFFF"/>
                </a:solidFill>
                <a:latin typeface="Lato"/>
                <a:ea typeface="Lato"/>
                <a:cs typeface="Lato"/>
                <a:sym typeface="Lato"/>
              </a:rPr>
              <a:t>This setup time is added with the task time for all the robot that performs that particular task. This setup time includes the time for setting up the robot, fixing the tool, etc..,</a:t>
            </a:r>
            <a:endParaRPr>
              <a:solidFill>
                <a:srgbClr val="00FFFF"/>
              </a:solidFill>
              <a:latin typeface="Lato"/>
              <a:ea typeface="Lato"/>
              <a:cs typeface="Lato"/>
              <a:sym typeface="Lat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82" name="Shape 182"/>
        <p:cNvGrpSpPr/>
        <p:nvPr/>
      </p:nvGrpSpPr>
      <p:grpSpPr>
        <a:xfrm>
          <a:off x="0" y="0"/>
          <a:ext cx="0" cy="0"/>
          <a:chOff x="0" y="0"/>
          <a:chExt cx="0" cy="0"/>
        </a:xfrm>
      </p:grpSpPr>
      <p:sp>
        <p:nvSpPr>
          <p:cNvPr id="183" name="Google Shape;183;p30"/>
          <p:cNvSpPr txBox="1"/>
          <p:nvPr/>
        </p:nvSpPr>
        <p:spPr>
          <a:xfrm>
            <a:off x="344400" y="269525"/>
            <a:ext cx="79884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lt1"/>
                </a:solidFill>
                <a:latin typeface="Lato"/>
                <a:ea typeface="Lato"/>
                <a:cs typeface="Lato"/>
                <a:sym typeface="Lato"/>
              </a:rPr>
              <a:t>INPUT DATA USED </a:t>
            </a:r>
            <a:r>
              <a:rPr b="1" lang="en" sz="1800">
                <a:solidFill>
                  <a:schemeClr val="lt1"/>
                </a:solidFill>
                <a:latin typeface="Lato"/>
                <a:ea typeface="Lato"/>
                <a:cs typeface="Lato"/>
                <a:sym typeface="Lato"/>
              </a:rPr>
              <a:t>(SEQUENCE DEPENDENT TIME)</a:t>
            </a:r>
            <a:endParaRPr b="1" sz="1800">
              <a:solidFill>
                <a:schemeClr val="lt1"/>
              </a:solidFill>
              <a:latin typeface="Lato"/>
              <a:ea typeface="Lato"/>
              <a:cs typeface="Lato"/>
              <a:sym typeface="Lato"/>
            </a:endParaRPr>
          </a:p>
        </p:txBody>
      </p:sp>
      <p:pic>
        <p:nvPicPr>
          <p:cNvPr id="184" name="Google Shape;184;p30"/>
          <p:cNvPicPr preferRelativeResize="0"/>
          <p:nvPr/>
        </p:nvPicPr>
        <p:blipFill>
          <a:blip r:embed="rId3">
            <a:alphaModFix/>
          </a:blip>
          <a:stretch>
            <a:fillRect/>
          </a:stretch>
        </p:blipFill>
        <p:spPr>
          <a:xfrm>
            <a:off x="835763" y="987075"/>
            <a:ext cx="3371850" cy="1905000"/>
          </a:xfrm>
          <a:prstGeom prst="rect">
            <a:avLst/>
          </a:prstGeom>
          <a:noFill/>
          <a:ln>
            <a:noFill/>
          </a:ln>
        </p:spPr>
      </p:pic>
      <p:pic>
        <p:nvPicPr>
          <p:cNvPr id="185" name="Google Shape;185;p30"/>
          <p:cNvPicPr preferRelativeResize="0"/>
          <p:nvPr/>
        </p:nvPicPr>
        <p:blipFill>
          <a:blip r:embed="rId4">
            <a:alphaModFix/>
          </a:blip>
          <a:stretch>
            <a:fillRect/>
          </a:stretch>
        </p:blipFill>
        <p:spPr>
          <a:xfrm>
            <a:off x="5113400" y="1010888"/>
            <a:ext cx="3324225" cy="1857375"/>
          </a:xfrm>
          <a:prstGeom prst="rect">
            <a:avLst/>
          </a:prstGeom>
          <a:noFill/>
          <a:ln>
            <a:noFill/>
          </a:ln>
        </p:spPr>
      </p:pic>
      <p:pic>
        <p:nvPicPr>
          <p:cNvPr id="186" name="Google Shape;186;p30"/>
          <p:cNvPicPr preferRelativeResize="0"/>
          <p:nvPr/>
        </p:nvPicPr>
        <p:blipFill>
          <a:blip r:embed="rId5">
            <a:alphaModFix/>
          </a:blip>
          <a:stretch>
            <a:fillRect/>
          </a:stretch>
        </p:blipFill>
        <p:spPr>
          <a:xfrm>
            <a:off x="921500" y="3074438"/>
            <a:ext cx="3286125" cy="1838325"/>
          </a:xfrm>
          <a:prstGeom prst="rect">
            <a:avLst/>
          </a:prstGeom>
          <a:noFill/>
          <a:ln>
            <a:noFill/>
          </a:ln>
        </p:spPr>
      </p:pic>
      <p:pic>
        <p:nvPicPr>
          <p:cNvPr id="187" name="Google Shape;187;p30"/>
          <p:cNvPicPr preferRelativeResize="0"/>
          <p:nvPr/>
        </p:nvPicPr>
        <p:blipFill>
          <a:blip r:embed="rId6">
            <a:alphaModFix/>
          </a:blip>
          <a:stretch>
            <a:fillRect/>
          </a:stretch>
        </p:blipFill>
        <p:spPr>
          <a:xfrm>
            <a:off x="5132325" y="3053288"/>
            <a:ext cx="3305297" cy="1880600"/>
          </a:xfrm>
          <a:prstGeom prst="rect">
            <a:avLst/>
          </a:prstGeom>
          <a:noFill/>
          <a:ln>
            <a:noFill/>
          </a:ln>
        </p:spPr>
      </p:pic>
      <p:sp>
        <p:nvSpPr>
          <p:cNvPr id="188" name="Google Shape;188;p30"/>
          <p:cNvSpPr txBox="1"/>
          <p:nvPr/>
        </p:nvSpPr>
        <p:spPr>
          <a:xfrm>
            <a:off x="402125" y="1016025"/>
            <a:ext cx="336900" cy="184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accent6"/>
                </a:solidFill>
                <a:latin typeface="Lato"/>
                <a:ea typeface="Lato"/>
                <a:cs typeface="Lato"/>
                <a:sym typeface="Lato"/>
              </a:rPr>
              <a:t>R</a:t>
            </a:r>
            <a:endParaRPr sz="1800">
              <a:solidFill>
                <a:schemeClr val="accent6"/>
              </a:solidFill>
              <a:latin typeface="Lato"/>
              <a:ea typeface="Lato"/>
              <a:cs typeface="Lato"/>
              <a:sym typeface="Lato"/>
            </a:endParaRPr>
          </a:p>
          <a:p>
            <a:pPr indent="0" lvl="0" marL="0" rtl="0" algn="l">
              <a:spcBef>
                <a:spcPts val="0"/>
              </a:spcBef>
              <a:spcAft>
                <a:spcPts val="0"/>
              </a:spcAft>
              <a:buNone/>
            </a:pPr>
            <a:r>
              <a:rPr lang="en" sz="1800">
                <a:solidFill>
                  <a:schemeClr val="accent6"/>
                </a:solidFill>
                <a:latin typeface="Lato"/>
                <a:ea typeface="Lato"/>
                <a:cs typeface="Lato"/>
                <a:sym typeface="Lato"/>
              </a:rPr>
              <a:t>O</a:t>
            </a:r>
            <a:endParaRPr sz="1800">
              <a:solidFill>
                <a:schemeClr val="accent6"/>
              </a:solidFill>
              <a:latin typeface="Lato"/>
              <a:ea typeface="Lato"/>
              <a:cs typeface="Lato"/>
              <a:sym typeface="Lato"/>
            </a:endParaRPr>
          </a:p>
          <a:p>
            <a:pPr indent="0" lvl="0" marL="0" rtl="0" algn="l">
              <a:spcBef>
                <a:spcPts val="0"/>
              </a:spcBef>
              <a:spcAft>
                <a:spcPts val="0"/>
              </a:spcAft>
              <a:buNone/>
            </a:pPr>
            <a:r>
              <a:rPr lang="en" sz="1800">
                <a:solidFill>
                  <a:schemeClr val="accent6"/>
                </a:solidFill>
                <a:latin typeface="Lato"/>
                <a:ea typeface="Lato"/>
                <a:cs typeface="Lato"/>
                <a:sym typeface="Lato"/>
              </a:rPr>
              <a:t>B</a:t>
            </a:r>
            <a:endParaRPr sz="1800">
              <a:solidFill>
                <a:schemeClr val="accent6"/>
              </a:solidFill>
              <a:latin typeface="Lato"/>
              <a:ea typeface="Lato"/>
              <a:cs typeface="Lato"/>
              <a:sym typeface="Lato"/>
            </a:endParaRPr>
          </a:p>
          <a:p>
            <a:pPr indent="0" lvl="0" marL="0" rtl="0" algn="l">
              <a:spcBef>
                <a:spcPts val="0"/>
              </a:spcBef>
              <a:spcAft>
                <a:spcPts val="0"/>
              </a:spcAft>
              <a:buNone/>
            </a:pPr>
            <a:r>
              <a:rPr lang="en" sz="1800">
                <a:solidFill>
                  <a:schemeClr val="accent6"/>
                </a:solidFill>
                <a:latin typeface="Lato"/>
                <a:ea typeface="Lato"/>
                <a:cs typeface="Lato"/>
                <a:sym typeface="Lato"/>
              </a:rPr>
              <a:t>O</a:t>
            </a:r>
            <a:endParaRPr sz="1800">
              <a:solidFill>
                <a:schemeClr val="accent6"/>
              </a:solidFill>
              <a:latin typeface="Lato"/>
              <a:ea typeface="Lato"/>
              <a:cs typeface="Lato"/>
              <a:sym typeface="Lato"/>
            </a:endParaRPr>
          </a:p>
          <a:p>
            <a:pPr indent="0" lvl="0" marL="0" rtl="0" algn="l">
              <a:spcBef>
                <a:spcPts val="0"/>
              </a:spcBef>
              <a:spcAft>
                <a:spcPts val="0"/>
              </a:spcAft>
              <a:buNone/>
            </a:pPr>
            <a:r>
              <a:rPr lang="en" sz="1800">
                <a:solidFill>
                  <a:schemeClr val="accent6"/>
                </a:solidFill>
                <a:latin typeface="Lato"/>
                <a:ea typeface="Lato"/>
                <a:cs typeface="Lato"/>
                <a:sym typeface="Lato"/>
              </a:rPr>
              <a:t>T</a:t>
            </a:r>
            <a:endParaRPr sz="1800">
              <a:solidFill>
                <a:schemeClr val="accent6"/>
              </a:solidFill>
              <a:latin typeface="Lato"/>
              <a:ea typeface="Lato"/>
              <a:cs typeface="Lato"/>
              <a:sym typeface="Lato"/>
            </a:endParaRPr>
          </a:p>
          <a:p>
            <a:pPr indent="0" lvl="0" marL="0" rtl="0" algn="l">
              <a:spcBef>
                <a:spcPts val="0"/>
              </a:spcBef>
              <a:spcAft>
                <a:spcPts val="0"/>
              </a:spcAft>
              <a:buNone/>
            </a:pPr>
            <a:r>
              <a:rPr lang="en" sz="1800">
                <a:solidFill>
                  <a:schemeClr val="accent6"/>
                </a:solidFill>
                <a:latin typeface="Lato"/>
                <a:ea typeface="Lato"/>
                <a:cs typeface="Lato"/>
                <a:sym typeface="Lato"/>
              </a:rPr>
              <a:t>1</a:t>
            </a:r>
            <a:endParaRPr sz="1800">
              <a:solidFill>
                <a:schemeClr val="accent6"/>
              </a:solidFill>
              <a:latin typeface="Lato"/>
              <a:ea typeface="Lato"/>
              <a:cs typeface="Lato"/>
              <a:sym typeface="Lato"/>
            </a:endParaRPr>
          </a:p>
        </p:txBody>
      </p:sp>
      <p:sp>
        <p:nvSpPr>
          <p:cNvPr id="189" name="Google Shape;189;p30"/>
          <p:cNvSpPr txBox="1"/>
          <p:nvPr/>
        </p:nvSpPr>
        <p:spPr>
          <a:xfrm>
            <a:off x="4689450" y="1028488"/>
            <a:ext cx="336900" cy="184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accent6"/>
                </a:solidFill>
                <a:latin typeface="Lato"/>
                <a:ea typeface="Lato"/>
                <a:cs typeface="Lato"/>
                <a:sym typeface="Lato"/>
              </a:rPr>
              <a:t>R</a:t>
            </a:r>
            <a:endParaRPr sz="1800">
              <a:solidFill>
                <a:schemeClr val="accent6"/>
              </a:solidFill>
              <a:latin typeface="Lato"/>
              <a:ea typeface="Lato"/>
              <a:cs typeface="Lato"/>
              <a:sym typeface="Lato"/>
            </a:endParaRPr>
          </a:p>
          <a:p>
            <a:pPr indent="0" lvl="0" marL="0" rtl="0" algn="l">
              <a:spcBef>
                <a:spcPts val="0"/>
              </a:spcBef>
              <a:spcAft>
                <a:spcPts val="0"/>
              </a:spcAft>
              <a:buNone/>
            </a:pPr>
            <a:r>
              <a:rPr lang="en" sz="1800">
                <a:solidFill>
                  <a:schemeClr val="accent6"/>
                </a:solidFill>
                <a:latin typeface="Lato"/>
                <a:ea typeface="Lato"/>
                <a:cs typeface="Lato"/>
                <a:sym typeface="Lato"/>
              </a:rPr>
              <a:t>O</a:t>
            </a:r>
            <a:endParaRPr sz="1800">
              <a:solidFill>
                <a:schemeClr val="accent6"/>
              </a:solidFill>
              <a:latin typeface="Lato"/>
              <a:ea typeface="Lato"/>
              <a:cs typeface="Lato"/>
              <a:sym typeface="Lato"/>
            </a:endParaRPr>
          </a:p>
          <a:p>
            <a:pPr indent="0" lvl="0" marL="0" rtl="0" algn="l">
              <a:spcBef>
                <a:spcPts val="0"/>
              </a:spcBef>
              <a:spcAft>
                <a:spcPts val="0"/>
              </a:spcAft>
              <a:buNone/>
            </a:pPr>
            <a:r>
              <a:rPr lang="en" sz="1800">
                <a:solidFill>
                  <a:schemeClr val="accent6"/>
                </a:solidFill>
                <a:latin typeface="Lato"/>
                <a:ea typeface="Lato"/>
                <a:cs typeface="Lato"/>
                <a:sym typeface="Lato"/>
              </a:rPr>
              <a:t>B</a:t>
            </a:r>
            <a:endParaRPr sz="1800">
              <a:solidFill>
                <a:schemeClr val="accent6"/>
              </a:solidFill>
              <a:latin typeface="Lato"/>
              <a:ea typeface="Lato"/>
              <a:cs typeface="Lato"/>
              <a:sym typeface="Lato"/>
            </a:endParaRPr>
          </a:p>
          <a:p>
            <a:pPr indent="0" lvl="0" marL="0" rtl="0" algn="l">
              <a:spcBef>
                <a:spcPts val="0"/>
              </a:spcBef>
              <a:spcAft>
                <a:spcPts val="0"/>
              </a:spcAft>
              <a:buNone/>
            </a:pPr>
            <a:r>
              <a:rPr lang="en" sz="1800">
                <a:solidFill>
                  <a:schemeClr val="accent6"/>
                </a:solidFill>
                <a:latin typeface="Lato"/>
                <a:ea typeface="Lato"/>
                <a:cs typeface="Lato"/>
                <a:sym typeface="Lato"/>
              </a:rPr>
              <a:t>O</a:t>
            </a:r>
            <a:endParaRPr sz="1800">
              <a:solidFill>
                <a:schemeClr val="accent6"/>
              </a:solidFill>
              <a:latin typeface="Lato"/>
              <a:ea typeface="Lato"/>
              <a:cs typeface="Lato"/>
              <a:sym typeface="Lato"/>
            </a:endParaRPr>
          </a:p>
          <a:p>
            <a:pPr indent="0" lvl="0" marL="0" rtl="0" algn="l">
              <a:spcBef>
                <a:spcPts val="0"/>
              </a:spcBef>
              <a:spcAft>
                <a:spcPts val="0"/>
              </a:spcAft>
              <a:buNone/>
            </a:pPr>
            <a:r>
              <a:rPr lang="en" sz="1800">
                <a:solidFill>
                  <a:schemeClr val="accent6"/>
                </a:solidFill>
                <a:latin typeface="Lato"/>
                <a:ea typeface="Lato"/>
                <a:cs typeface="Lato"/>
                <a:sym typeface="Lato"/>
              </a:rPr>
              <a:t>T</a:t>
            </a:r>
            <a:endParaRPr sz="1800">
              <a:solidFill>
                <a:schemeClr val="accent6"/>
              </a:solidFill>
              <a:latin typeface="Lato"/>
              <a:ea typeface="Lato"/>
              <a:cs typeface="Lato"/>
              <a:sym typeface="Lato"/>
            </a:endParaRPr>
          </a:p>
          <a:p>
            <a:pPr indent="0" lvl="0" marL="0" rtl="0" algn="l">
              <a:spcBef>
                <a:spcPts val="0"/>
              </a:spcBef>
              <a:spcAft>
                <a:spcPts val="0"/>
              </a:spcAft>
              <a:buNone/>
            </a:pPr>
            <a:r>
              <a:rPr lang="en" sz="1800">
                <a:solidFill>
                  <a:schemeClr val="accent6"/>
                </a:solidFill>
                <a:latin typeface="Lato"/>
                <a:ea typeface="Lato"/>
                <a:cs typeface="Lato"/>
                <a:sym typeface="Lato"/>
              </a:rPr>
              <a:t>2</a:t>
            </a:r>
            <a:endParaRPr sz="1800">
              <a:solidFill>
                <a:schemeClr val="accent6"/>
              </a:solidFill>
              <a:latin typeface="Lato"/>
              <a:ea typeface="Lato"/>
              <a:cs typeface="Lato"/>
              <a:sym typeface="Lato"/>
            </a:endParaRPr>
          </a:p>
        </p:txBody>
      </p:sp>
      <p:sp>
        <p:nvSpPr>
          <p:cNvPr id="190" name="Google Shape;190;p30"/>
          <p:cNvSpPr txBox="1"/>
          <p:nvPr/>
        </p:nvSpPr>
        <p:spPr>
          <a:xfrm>
            <a:off x="498875" y="3147925"/>
            <a:ext cx="336900" cy="184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accent6"/>
                </a:solidFill>
                <a:latin typeface="Lato"/>
                <a:ea typeface="Lato"/>
                <a:cs typeface="Lato"/>
                <a:sym typeface="Lato"/>
              </a:rPr>
              <a:t>R</a:t>
            </a:r>
            <a:endParaRPr sz="1800">
              <a:solidFill>
                <a:schemeClr val="accent6"/>
              </a:solidFill>
              <a:latin typeface="Lato"/>
              <a:ea typeface="Lato"/>
              <a:cs typeface="Lato"/>
              <a:sym typeface="Lato"/>
            </a:endParaRPr>
          </a:p>
          <a:p>
            <a:pPr indent="0" lvl="0" marL="0" rtl="0" algn="l">
              <a:spcBef>
                <a:spcPts val="0"/>
              </a:spcBef>
              <a:spcAft>
                <a:spcPts val="0"/>
              </a:spcAft>
              <a:buNone/>
            </a:pPr>
            <a:r>
              <a:rPr lang="en" sz="1800">
                <a:solidFill>
                  <a:schemeClr val="accent6"/>
                </a:solidFill>
                <a:latin typeface="Lato"/>
                <a:ea typeface="Lato"/>
                <a:cs typeface="Lato"/>
                <a:sym typeface="Lato"/>
              </a:rPr>
              <a:t>O</a:t>
            </a:r>
            <a:endParaRPr sz="1800">
              <a:solidFill>
                <a:schemeClr val="accent6"/>
              </a:solidFill>
              <a:latin typeface="Lato"/>
              <a:ea typeface="Lato"/>
              <a:cs typeface="Lato"/>
              <a:sym typeface="Lato"/>
            </a:endParaRPr>
          </a:p>
          <a:p>
            <a:pPr indent="0" lvl="0" marL="0" rtl="0" algn="l">
              <a:spcBef>
                <a:spcPts val="0"/>
              </a:spcBef>
              <a:spcAft>
                <a:spcPts val="0"/>
              </a:spcAft>
              <a:buNone/>
            </a:pPr>
            <a:r>
              <a:rPr lang="en" sz="1800">
                <a:solidFill>
                  <a:schemeClr val="accent6"/>
                </a:solidFill>
                <a:latin typeface="Lato"/>
                <a:ea typeface="Lato"/>
                <a:cs typeface="Lato"/>
                <a:sym typeface="Lato"/>
              </a:rPr>
              <a:t>B</a:t>
            </a:r>
            <a:endParaRPr sz="1800">
              <a:solidFill>
                <a:schemeClr val="accent6"/>
              </a:solidFill>
              <a:latin typeface="Lato"/>
              <a:ea typeface="Lato"/>
              <a:cs typeface="Lato"/>
              <a:sym typeface="Lato"/>
            </a:endParaRPr>
          </a:p>
          <a:p>
            <a:pPr indent="0" lvl="0" marL="0" rtl="0" algn="l">
              <a:spcBef>
                <a:spcPts val="0"/>
              </a:spcBef>
              <a:spcAft>
                <a:spcPts val="0"/>
              </a:spcAft>
              <a:buNone/>
            </a:pPr>
            <a:r>
              <a:rPr lang="en" sz="1800">
                <a:solidFill>
                  <a:schemeClr val="accent6"/>
                </a:solidFill>
                <a:latin typeface="Lato"/>
                <a:ea typeface="Lato"/>
                <a:cs typeface="Lato"/>
                <a:sym typeface="Lato"/>
              </a:rPr>
              <a:t>O</a:t>
            </a:r>
            <a:endParaRPr sz="1800">
              <a:solidFill>
                <a:schemeClr val="accent6"/>
              </a:solidFill>
              <a:latin typeface="Lato"/>
              <a:ea typeface="Lato"/>
              <a:cs typeface="Lato"/>
              <a:sym typeface="Lato"/>
            </a:endParaRPr>
          </a:p>
          <a:p>
            <a:pPr indent="0" lvl="0" marL="0" rtl="0" algn="l">
              <a:spcBef>
                <a:spcPts val="0"/>
              </a:spcBef>
              <a:spcAft>
                <a:spcPts val="0"/>
              </a:spcAft>
              <a:buNone/>
            </a:pPr>
            <a:r>
              <a:rPr lang="en" sz="1800">
                <a:solidFill>
                  <a:schemeClr val="accent6"/>
                </a:solidFill>
                <a:latin typeface="Lato"/>
                <a:ea typeface="Lato"/>
                <a:cs typeface="Lato"/>
                <a:sym typeface="Lato"/>
              </a:rPr>
              <a:t>T</a:t>
            </a:r>
            <a:endParaRPr sz="1800">
              <a:solidFill>
                <a:schemeClr val="accent6"/>
              </a:solidFill>
              <a:latin typeface="Lato"/>
              <a:ea typeface="Lato"/>
              <a:cs typeface="Lato"/>
              <a:sym typeface="Lato"/>
            </a:endParaRPr>
          </a:p>
          <a:p>
            <a:pPr indent="0" lvl="0" marL="0" rtl="0" algn="l">
              <a:spcBef>
                <a:spcPts val="0"/>
              </a:spcBef>
              <a:spcAft>
                <a:spcPts val="0"/>
              </a:spcAft>
              <a:buNone/>
            </a:pPr>
            <a:r>
              <a:rPr lang="en" sz="1800">
                <a:solidFill>
                  <a:schemeClr val="accent6"/>
                </a:solidFill>
                <a:latin typeface="Lato"/>
                <a:ea typeface="Lato"/>
                <a:cs typeface="Lato"/>
                <a:sym typeface="Lato"/>
              </a:rPr>
              <a:t>3</a:t>
            </a:r>
            <a:endParaRPr sz="1800">
              <a:solidFill>
                <a:schemeClr val="accent6"/>
              </a:solidFill>
              <a:latin typeface="Lato"/>
              <a:ea typeface="Lato"/>
              <a:cs typeface="Lato"/>
              <a:sym typeface="Lato"/>
            </a:endParaRPr>
          </a:p>
        </p:txBody>
      </p:sp>
      <p:sp>
        <p:nvSpPr>
          <p:cNvPr id="191" name="Google Shape;191;p30"/>
          <p:cNvSpPr txBox="1"/>
          <p:nvPr/>
        </p:nvSpPr>
        <p:spPr>
          <a:xfrm>
            <a:off x="4734400" y="3086800"/>
            <a:ext cx="336900" cy="184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accent6"/>
                </a:solidFill>
                <a:latin typeface="Lato"/>
                <a:ea typeface="Lato"/>
                <a:cs typeface="Lato"/>
                <a:sym typeface="Lato"/>
              </a:rPr>
              <a:t>R</a:t>
            </a:r>
            <a:endParaRPr sz="1800">
              <a:solidFill>
                <a:schemeClr val="accent6"/>
              </a:solidFill>
              <a:latin typeface="Lato"/>
              <a:ea typeface="Lato"/>
              <a:cs typeface="Lato"/>
              <a:sym typeface="Lato"/>
            </a:endParaRPr>
          </a:p>
          <a:p>
            <a:pPr indent="0" lvl="0" marL="0" rtl="0" algn="l">
              <a:spcBef>
                <a:spcPts val="0"/>
              </a:spcBef>
              <a:spcAft>
                <a:spcPts val="0"/>
              </a:spcAft>
              <a:buNone/>
            </a:pPr>
            <a:r>
              <a:rPr lang="en" sz="1800">
                <a:solidFill>
                  <a:schemeClr val="accent6"/>
                </a:solidFill>
                <a:latin typeface="Lato"/>
                <a:ea typeface="Lato"/>
                <a:cs typeface="Lato"/>
                <a:sym typeface="Lato"/>
              </a:rPr>
              <a:t>O</a:t>
            </a:r>
            <a:endParaRPr sz="1800">
              <a:solidFill>
                <a:schemeClr val="accent6"/>
              </a:solidFill>
              <a:latin typeface="Lato"/>
              <a:ea typeface="Lato"/>
              <a:cs typeface="Lato"/>
              <a:sym typeface="Lato"/>
            </a:endParaRPr>
          </a:p>
          <a:p>
            <a:pPr indent="0" lvl="0" marL="0" rtl="0" algn="l">
              <a:spcBef>
                <a:spcPts val="0"/>
              </a:spcBef>
              <a:spcAft>
                <a:spcPts val="0"/>
              </a:spcAft>
              <a:buNone/>
            </a:pPr>
            <a:r>
              <a:rPr lang="en" sz="1800">
                <a:solidFill>
                  <a:schemeClr val="accent6"/>
                </a:solidFill>
                <a:latin typeface="Lato"/>
                <a:ea typeface="Lato"/>
                <a:cs typeface="Lato"/>
                <a:sym typeface="Lato"/>
              </a:rPr>
              <a:t>B</a:t>
            </a:r>
            <a:endParaRPr sz="1800">
              <a:solidFill>
                <a:schemeClr val="accent6"/>
              </a:solidFill>
              <a:latin typeface="Lato"/>
              <a:ea typeface="Lato"/>
              <a:cs typeface="Lato"/>
              <a:sym typeface="Lato"/>
            </a:endParaRPr>
          </a:p>
          <a:p>
            <a:pPr indent="0" lvl="0" marL="0" rtl="0" algn="l">
              <a:spcBef>
                <a:spcPts val="0"/>
              </a:spcBef>
              <a:spcAft>
                <a:spcPts val="0"/>
              </a:spcAft>
              <a:buNone/>
            </a:pPr>
            <a:r>
              <a:rPr lang="en" sz="1800">
                <a:solidFill>
                  <a:schemeClr val="accent6"/>
                </a:solidFill>
                <a:latin typeface="Lato"/>
                <a:ea typeface="Lato"/>
                <a:cs typeface="Lato"/>
                <a:sym typeface="Lato"/>
              </a:rPr>
              <a:t>O</a:t>
            </a:r>
            <a:endParaRPr sz="1800">
              <a:solidFill>
                <a:schemeClr val="accent6"/>
              </a:solidFill>
              <a:latin typeface="Lato"/>
              <a:ea typeface="Lato"/>
              <a:cs typeface="Lato"/>
              <a:sym typeface="Lato"/>
            </a:endParaRPr>
          </a:p>
          <a:p>
            <a:pPr indent="0" lvl="0" marL="0" rtl="0" algn="l">
              <a:spcBef>
                <a:spcPts val="0"/>
              </a:spcBef>
              <a:spcAft>
                <a:spcPts val="0"/>
              </a:spcAft>
              <a:buNone/>
            </a:pPr>
            <a:r>
              <a:rPr lang="en" sz="1800">
                <a:solidFill>
                  <a:schemeClr val="accent6"/>
                </a:solidFill>
                <a:latin typeface="Lato"/>
                <a:ea typeface="Lato"/>
                <a:cs typeface="Lato"/>
                <a:sym typeface="Lato"/>
              </a:rPr>
              <a:t>T</a:t>
            </a:r>
            <a:endParaRPr sz="1800">
              <a:solidFill>
                <a:schemeClr val="accent6"/>
              </a:solidFill>
              <a:latin typeface="Lato"/>
              <a:ea typeface="Lato"/>
              <a:cs typeface="Lato"/>
              <a:sym typeface="Lato"/>
            </a:endParaRPr>
          </a:p>
          <a:p>
            <a:pPr indent="0" lvl="0" marL="0" rtl="0" algn="l">
              <a:spcBef>
                <a:spcPts val="0"/>
              </a:spcBef>
              <a:spcAft>
                <a:spcPts val="0"/>
              </a:spcAft>
              <a:buNone/>
            </a:pPr>
            <a:r>
              <a:rPr lang="en" sz="1800">
                <a:solidFill>
                  <a:schemeClr val="accent6"/>
                </a:solidFill>
                <a:latin typeface="Lato"/>
                <a:ea typeface="Lato"/>
                <a:cs typeface="Lato"/>
                <a:sym typeface="Lato"/>
              </a:rPr>
              <a:t>4</a:t>
            </a:r>
            <a:endParaRPr sz="1800">
              <a:solidFill>
                <a:schemeClr val="accent6"/>
              </a:solidFill>
              <a:latin typeface="Lato"/>
              <a:ea typeface="Lato"/>
              <a:cs typeface="Lato"/>
              <a:sym typeface="Lato"/>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31"/>
          <p:cNvSpPr txBox="1"/>
          <p:nvPr/>
        </p:nvSpPr>
        <p:spPr>
          <a:xfrm>
            <a:off x="344400" y="269525"/>
            <a:ext cx="79884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lt1"/>
                </a:solidFill>
                <a:latin typeface="Lato"/>
                <a:ea typeface="Lato"/>
                <a:cs typeface="Lato"/>
                <a:sym typeface="Lato"/>
              </a:rPr>
              <a:t>FORMULATING THE ALGORITHM </a:t>
            </a:r>
            <a:r>
              <a:rPr b="1" lang="en" sz="1800">
                <a:solidFill>
                  <a:schemeClr val="lt1"/>
                </a:solidFill>
                <a:latin typeface="Lato"/>
                <a:ea typeface="Lato"/>
                <a:cs typeface="Lato"/>
                <a:sym typeface="Lato"/>
              </a:rPr>
              <a:t>(MODIFIED H-TLBO)</a:t>
            </a:r>
            <a:endParaRPr b="1" sz="1800">
              <a:solidFill>
                <a:schemeClr val="lt1"/>
              </a:solidFill>
              <a:latin typeface="Lato"/>
              <a:ea typeface="Lato"/>
              <a:cs typeface="Lato"/>
              <a:sym typeface="Lato"/>
            </a:endParaRPr>
          </a:p>
        </p:txBody>
      </p:sp>
      <p:sp>
        <p:nvSpPr>
          <p:cNvPr id="197" name="Google Shape;197;p31"/>
          <p:cNvSpPr txBox="1"/>
          <p:nvPr/>
        </p:nvSpPr>
        <p:spPr>
          <a:xfrm>
            <a:off x="502950" y="1078100"/>
            <a:ext cx="8138100" cy="4063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For implementing the H-TLBO for a discrete problem, some assumptions and formulations are made such as,</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317500" lvl="0" marL="457200" rtl="0" algn="l">
              <a:spcBef>
                <a:spcPts val="0"/>
              </a:spcBef>
              <a:spcAft>
                <a:spcPts val="0"/>
              </a:spcAft>
              <a:buClr>
                <a:schemeClr val="accent6"/>
              </a:buClr>
              <a:buSzPts val="1400"/>
              <a:buFont typeface="Lato"/>
              <a:buChar char="❖"/>
            </a:pPr>
            <a:r>
              <a:rPr lang="en">
                <a:solidFill>
                  <a:schemeClr val="accent6"/>
                </a:solidFill>
                <a:latin typeface="Lato"/>
                <a:ea typeface="Lato"/>
                <a:cs typeface="Lato"/>
                <a:sym typeface="Lato"/>
              </a:rPr>
              <a:t>Population matrix consists of feasible sequences.</a:t>
            </a:r>
            <a:endParaRPr>
              <a:solidFill>
                <a:schemeClr val="accent6"/>
              </a:solidFill>
              <a:latin typeface="Lato"/>
              <a:ea typeface="Lato"/>
              <a:cs typeface="Lato"/>
              <a:sym typeface="Lato"/>
            </a:endParaRPr>
          </a:p>
          <a:p>
            <a:pPr indent="-317500" lvl="0" marL="457200" rtl="0" algn="l">
              <a:spcBef>
                <a:spcPts val="0"/>
              </a:spcBef>
              <a:spcAft>
                <a:spcPts val="0"/>
              </a:spcAft>
              <a:buClr>
                <a:schemeClr val="accent6"/>
              </a:buClr>
              <a:buSzPts val="1400"/>
              <a:buFont typeface="Lato"/>
              <a:buChar char="❖"/>
            </a:pPr>
            <a:r>
              <a:rPr lang="en">
                <a:solidFill>
                  <a:schemeClr val="accent6"/>
                </a:solidFill>
                <a:latin typeface="Lato"/>
                <a:ea typeface="Lato"/>
                <a:cs typeface="Lato"/>
                <a:sym typeface="Lato"/>
              </a:rPr>
              <a:t>A new counter array is used that stores an integer that indicates the number of times the solution is retained in the population.</a:t>
            </a:r>
            <a:endParaRPr>
              <a:solidFill>
                <a:schemeClr val="accent6"/>
              </a:solidFill>
              <a:latin typeface="Lato"/>
              <a:ea typeface="Lato"/>
              <a:cs typeface="Lato"/>
              <a:sym typeface="Lato"/>
            </a:endParaRPr>
          </a:p>
          <a:p>
            <a:pPr indent="-317500" lvl="0" marL="457200" rtl="0" algn="l">
              <a:spcBef>
                <a:spcPts val="0"/>
              </a:spcBef>
              <a:spcAft>
                <a:spcPts val="0"/>
              </a:spcAft>
              <a:buClr>
                <a:schemeClr val="accent6"/>
              </a:buClr>
              <a:buSzPts val="1400"/>
              <a:buFont typeface="Lato"/>
              <a:buChar char="❖"/>
            </a:pPr>
            <a:r>
              <a:rPr lang="en">
                <a:solidFill>
                  <a:schemeClr val="accent6"/>
                </a:solidFill>
                <a:latin typeface="Lato"/>
                <a:ea typeface="Lato"/>
                <a:cs typeface="Lato"/>
                <a:sym typeface="Lato"/>
              </a:rPr>
              <a:t>A new best_solution (variable) is used to keep track of the best solution removed from the population in the last phase of the algorithm.</a:t>
            </a:r>
            <a:endParaRPr>
              <a:solidFill>
                <a:schemeClr val="accent6"/>
              </a:solidFill>
              <a:latin typeface="Lato"/>
              <a:ea typeface="Lato"/>
              <a:cs typeface="Lato"/>
              <a:sym typeface="Lato"/>
            </a:endParaRPr>
          </a:p>
          <a:p>
            <a:pPr indent="-317500" lvl="0" marL="457200" rtl="0" algn="l">
              <a:spcBef>
                <a:spcPts val="0"/>
              </a:spcBef>
              <a:spcAft>
                <a:spcPts val="0"/>
              </a:spcAft>
              <a:buClr>
                <a:schemeClr val="accent6"/>
              </a:buClr>
              <a:buSzPts val="1400"/>
              <a:buFont typeface="Lato"/>
              <a:buChar char="❖"/>
            </a:pPr>
            <a:r>
              <a:rPr lang="en">
                <a:solidFill>
                  <a:schemeClr val="accent6"/>
                </a:solidFill>
                <a:latin typeface="Lato"/>
                <a:ea typeface="Lato"/>
                <a:cs typeface="Lato"/>
                <a:sym typeface="Lato"/>
              </a:rPr>
              <a:t>Updation of the population is done according to the rules that is mentioned in upcoming slides.</a:t>
            </a:r>
            <a:endParaRPr>
              <a:solidFill>
                <a:schemeClr val="accent6"/>
              </a:solidFill>
              <a:latin typeface="Lato"/>
              <a:ea typeface="Lato"/>
              <a:cs typeface="Lato"/>
              <a:sym typeface="Lato"/>
            </a:endParaRPr>
          </a:p>
          <a:p>
            <a:pPr indent="-317500" lvl="0" marL="457200" rtl="0" algn="l">
              <a:spcBef>
                <a:spcPts val="0"/>
              </a:spcBef>
              <a:spcAft>
                <a:spcPts val="0"/>
              </a:spcAft>
              <a:buClr>
                <a:schemeClr val="accent6"/>
              </a:buClr>
              <a:buSzPts val="1400"/>
              <a:buFont typeface="Lato"/>
              <a:buChar char="❖"/>
            </a:pPr>
            <a:r>
              <a:rPr lang="en">
                <a:solidFill>
                  <a:schemeClr val="accent6"/>
                </a:solidFill>
                <a:latin typeface="Lato"/>
                <a:ea typeface="Lato"/>
                <a:cs typeface="Lato"/>
                <a:sym typeface="Lato"/>
              </a:rPr>
              <a:t>For encoding purpose, only the sequence array is used.</a:t>
            </a:r>
            <a:endParaRPr>
              <a:solidFill>
                <a:schemeClr val="accent6"/>
              </a:solidFill>
              <a:latin typeface="Lato"/>
              <a:ea typeface="Lato"/>
              <a:cs typeface="Lato"/>
              <a:sym typeface="Lato"/>
            </a:endParaRPr>
          </a:p>
          <a:p>
            <a:pPr indent="-317500" lvl="0" marL="457200" rtl="0" algn="l">
              <a:spcBef>
                <a:spcPts val="0"/>
              </a:spcBef>
              <a:spcAft>
                <a:spcPts val="0"/>
              </a:spcAft>
              <a:buClr>
                <a:schemeClr val="accent6"/>
              </a:buClr>
              <a:buSzPts val="1400"/>
              <a:buFont typeface="Lato"/>
              <a:buChar char="❖"/>
            </a:pPr>
            <a:r>
              <a:rPr lang="en">
                <a:solidFill>
                  <a:schemeClr val="accent6"/>
                </a:solidFill>
                <a:latin typeface="Lato"/>
                <a:ea typeface="Lato"/>
                <a:cs typeface="Lato"/>
                <a:sym typeface="Lato"/>
              </a:rPr>
              <a:t>For decoding purpose, the robots assigned and the tasks performed in each station is determined by knowing the optimal cycle time.</a:t>
            </a:r>
            <a:endParaRPr>
              <a:solidFill>
                <a:schemeClr val="accent6"/>
              </a:solidFill>
              <a:latin typeface="Lato"/>
              <a:ea typeface="Lato"/>
              <a:cs typeface="Lato"/>
              <a:sym typeface="Lato"/>
            </a:endParaRPr>
          </a:p>
          <a:p>
            <a:pPr indent="-317500" lvl="0" marL="457200" rtl="0" algn="l">
              <a:spcBef>
                <a:spcPts val="0"/>
              </a:spcBef>
              <a:spcAft>
                <a:spcPts val="0"/>
              </a:spcAft>
              <a:buClr>
                <a:schemeClr val="accent6"/>
              </a:buClr>
              <a:buSzPts val="1400"/>
              <a:buFont typeface="Lato"/>
              <a:buChar char="❖"/>
            </a:pPr>
            <a:r>
              <a:rPr lang="en">
                <a:solidFill>
                  <a:schemeClr val="accent6"/>
                </a:solidFill>
                <a:latin typeface="Lato"/>
                <a:ea typeface="Lato"/>
                <a:cs typeface="Lato"/>
                <a:sym typeface="Lato"/>
              </a:rPr>
              <a:t>The addition of setup times and sequence dependent time is used to make the problem more suitable for industrial purposes.</a:t>
            </a:r>
            <a:endParaRPr>
              <a:solidFill>
                <a:schemeClr val="accent6"/>
              </a:solidFill>
              <a:latin typeface="Lato"/>
              <a:ea typeface="Lato"/>
              <a:cs typeface="Lato"/>
              <a:sym typeface="Lato"/>
            </a:endParaRPr>
          </a:p>
          <a:p>
            <a:pPr indent="-317500" lvl="0" marL="457200" rtl="0" algn="l">
              <a:spcBef>
                <a:spcPts val="0"/>
              </a:spcBef>
              <a:spcAft>
                <a:spcPts val="0"/>
              </a:spcAft>
              <a:buClr>
                <a:schemeClr val="accent6"/>
              </a:buClr>
              <a:buSzPts val="1400"/>
              <a:buFont typeface="Lato"/>
              <a:buChar char="❖"/>
            </a:pPr>
            <a:r>
              <a:rPr lang="en">
                <a:solidFill>
                  <a:schemeClr val="accent6"/>
                </a:solidFill>
                <a:latin typeface="Lato"/>
                <a:ea typeface="Lato"/>
                <a:cs typeface="Lato"/>
                <a:sym typeface="Lato"/>
              </a:rPr>
              <a:t>Setup time is added with the task time for each task performed by the robot.</a:t>
            </a:r>
            <a:endParaRPr>
              <a:solidFill>
                <a:schemeClr val="accent6"/>
              </a:solidFill>
              <a:latin typeface="Lato"/>
              <a:ea typeface="Lato"/>
              <a:cs typeface="Lato"/>
              <a:sym typeface="Lato"/>
            </a:endParaRPr>
          </a:p>
          <a:p>
            <a:pPr indent="-317500" lvl="0" marL="457200" rtl="0" algn="l">
              <a:spcBef>
                <a:spcPts val="0"/>
              </a:spcBef>
              <a:spcAft>
                <a:spcPts val="0"/>
              </a:spcAft>
              <a:buClr>
                <a:schemeClr val="accent6"/>
              </a:buClr>
              <a:buSzPts val="1400"/>
              <a:buFont typeface="Lato"/>
              <a:buChar char="❖"/>
            </a:pPr>
            <a:r>
              <a:rPr lang="en">
                <a:solidFill>
                  <a:schemeClr val="accent6"/>
                </a:solidFill>
                <a:latin typeface="Lato"/>
                <a:ea typeface="Lato"/>
                <a:cs typeface="Lato"/>
                <a:sym typeface="Lato"/>
              </a:rPr>
              <a:t>Sequence dependent time is added only for the tasks that are not first in the station as these times are dependent on the previously performed tasks(first performed task in each station by the robot has no previous task).</a:t>
            </a:r>
            <a:endParaRPr>
              <a:solidFill>
                <a:schemeClr val="dk1"/>
              </a:solidFill>
              <a:latin typeface="Lato"/>
              <a:ea typeface="Lato"/>
              <a:cs typeface="Lato"/>
              <a:sym typeface="La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pic>
        <p:nvPicPr>
          <p:cNvPr id="74" name="Google Shape;74;p14"/>
          <p:cNvPicPr preferRelativeResize="0"/>
          <p:nvPr/>
        </p:nvPicPr>
        <p:blipFill rotWithShape="1">
          <a:blip r:embed="rId3">
            <a:alphaModFix/>
          </a:blip>
          <a:srcRect b="0" l="7783" r="0" t="0"/>
          <a:stretch/>
        </p:blipFill>
        <p:spPr>
          <a:xfrm>
            <a:off x="0" y="0"/>
            <a:ext cx="9144000" cy="5143500"/>
          </a:xfrm>
          <a:prstGeom prst="rect">
            <a:avLst/>
          </a:prstGeom>
          <a:noFill/>
          <a:ln>
            <a:noFill/>
          </a:ln>
        </p:spPr>
      </p:pic>
      <p:sp>
        <p:nvSpPr>
          <p:cNvPr id="75" name="Google Shape;75;p14"/>
          <p:cNvSpPr txBox="1"/>
          <p:nvPr>
            <p:ph type="title"/>
          </p:nvPr>
        </p:nvSpPr>
        <p:spPr>
          <a:xfrm>
            <a:off x="471900" y="264700"/>
            <a:ext cx="8222100" cy="1416000"/>
          </a:xfrm>
          <a:prstGeom prst="rect">
            <a:avLst/>
          </a:prstGeom>
        </p:spPr>
        <p:txBody>
          <a:bodyPr anchorCtr="0" anchor="b" bIns="91425" lIns="91425" spcFirstLastPara="1" rIns="91425" wrap="square" tIns="91425">
            <a:spAutoFit/>
          </a:bodyPr>
          <a:lstStyle/>
          <a:p>
            <a:pPr indent="0" lvl="0" marL="0" rtl="0" algn="ctr">
              <a:spcBef>
                <a:spcPts val="0"/>
              </a:spcBef>
              <a:spcAft>
                <a:spcPts val="0"/>
              </a:spcAft>
              <a:buNone/>
            </a:pPr>
            <a:r>
              <a:rPr lang="en" sz="4000">
                <a:solidFill>
                  <a:schemeClr val="accent6"/>
                </a:solidFill>
              </a:rPr>
              <a:t>LITERATURE REVIEW</a:t>
            </a:r>
            <a:r>
              <a:rPr lang="en" sz="4000"/>
              <a:t> of </a:t>
            </a:r>
            <a:r>
              <a:rPr lang="en" sz="4000">
                <a:solidFill>
                  <a:schemeClr val="accent6"/>
                </a:solidFill>
              </a:rPr>
              <a:t>TLBO</a:t>
            </a:r>
            <a:r>
              <a:rPr lang="en" sz="4000"/>
              <a:t> in ALB: (A</a:t>
            </a:r>
            <a:r>
              <a:rPr lang="en" sz="4000"/>
              <a:t>n overview)</a:t>
            </a:r>
            <a:endParaRPr sz="4000"/>
          </a:p>
        </p:txBody>
      </p:sp>
      <p:sp>
        <p:nvSpPr>
          <p:cNvPr id="76" name="Google Shape;76;p14"/>
          <p:cNvSpPr txBox="1"/>
          <p:nvPr/>
        </p:nvSpPr>
        <p:spPr>
          <a:xfrm>
            <a:off x="329075" y="1377300"/>
            <a:ext cx="8471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lt1"/>
              </a:solidFill>
              <a:latin typeface="Roboto"/>
              <a:ea typeface="Roboto"/>
              <a:cs typeface="Roboto"/>
              <a:sym typeface="Roboto"/>
            </a:endParaRPr>
          </a:p>
        </p:txBody>
      </p:sp>
      <p:sp>
        <p:nvSpPr>
          <p:cNvPr id="77" name="Google Shape;77;p14"/>
          <p:cNvSpPr txBox="1"/>
          <p:nvPr/>
        </p:nvSpPr>
        <p:spPr>
          <a:xfrm>
            <a:off x="209700" y="1680700"/>
            <a:ext cx="8746500" cy="2986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Roboto"/>
                <a:ea typeface="Roboto"/>
                <a:cs typeface="Roboto"/>
                <a:sym typeface="Roboto"/>
              </a:rPr>
              <a:t>Teaching learning based optimization algorithm (TLBO) is a population-based meta-heuristic algorithm, which is inspired and proposed by the influence of a teacher as well as interactions among students on the output of learners in a class. It has two phases, namely the TEACHER PHASE &amp; LEARNER PHASE.</a:t>
            </a:r>
            <a:endParaRPr>
              <a:solidFill>
                <a:schemeClr val="lt1"/>
              </a:solidFill>
              <a:latin typeface="Roboto"/>
              <a:ea typeface="Roboto"/>
              <a:cs typeface="Roboto"/>
              <a:sym typeface="Roboto"/>
            </a:endParaRPr>
          </a:p>
          <a:p>
            <a:pPr indent="0" lvl="0" marL="0" rtl="0" algn="l">
              <a:spcBef>
                <a:spcPts val="0"/>
              </a:spcBef>
              <a:spcAft>
                <a:spcPts val="0"/>
              </a:spcAft>
              <a:buNone/>
            </a:pPr>
            <a:r>
              <a:t/>
            </a:r>
            <a:endParaRPr>
              <a:solidFill>
                <a:schemeClr val="lt1"/>
              </a:solidFill>
              <a:latin typeface="Roboto"/>
              <a:ea typeface="Roboto"/>
              <a:cs typeface="Roboto"/>
              <a:sym typeface="Roboto"/>
            </a:endParaRPr>
          </a:p>
          <a:p>
            <a:pPr indent="0" lvl="0" marL="0" rtl="0" algn="l">
              <a:spcBef>
                <a:spcPts val="0"/>
              </a:spcBef>
              <a:spcAft>
                <a:spcPts val="0"/>
              </a:spcAft>
              <a:buNone/>
            </a:pPr>
            <a:r>
              <a:rPr b="1" lang="en">
                <a:solidFill>
                  <a:schemeClr val="lt1"/>
                </a:solidFill>
                <a:latin typeface="Roboto"/>
                <a:ea typeface="Roboto"/>
                <a:cs typeface="Roboto"/>
                <a:sym typeface="Roboto"/>
              </a:rPr>
              <a:t>→</a:t>
            </a:r>
            <a:r>
              <a:rPr lang="en">
                <a:solidFill>
                  <a:schemeClr val="lt1"/>
                </a:solidFill>
                <a:latin typeface="Roboto"/>
                <a:ea typeface="Roboto"/>
                <a:cs typeface="Roboto"/>
                <a:sym typeface="Roboto"/>
              </a:rPr>
              <a:t> In teacher phase, learners obtain knowledge from their teacher. The teacher in this algorithm is the population member with most optimised objective value (least cycle time), which is then used to bring learners (the remaining population) up to its level. </a:t>
            </a:r>
            <a:endParaRPr>
              <a:solidFill>
                <a:schemeClr val="lt1"/>
              </a:solidFill>
              <a:latin typeface="Roboto"/>
              <a:ea typeface="Roboto"/>
              <a:cs typeface="Roboto"/>
              <a:sym typeface="Roboto"/>
            </a:endParaRPr>
          </a:p>
          <a:p>
            <a:pPr indent="0" lvl="0" marL="0" rtl="0" algn="l">
              <a:spcBef>
                <a:spcPts val="0"/>
              </a:spcBef>
              <a:spcAft>
                <a:spcPts val="0"/>
              </a:spcAft>
              <a:buNone/>
            </a:pPr>
            <a:r>
              <a:t/>
            </a:r>
            <a:endParaRPr>
              <a:solidFill>
                <a:schemeClr val="lt1"/>
              </a:solidFill>
              <a:latin typeface="Roboto"/>
              <a:ea typeface="Roboto"/>
              <a:cs typeface="Roboto"/>
              <a:sym typeface="Roboto"/>
            </a:endParaRPr>
          </a:p>
          <a:p>
            <a:pPr indent="0" lvl="0" marL="0" rtl="0" algn="l">
              <a:spcBef>
                <a:spcPts val="0"/>
              </a:spcBef>
              <a:spcAft>
                <a:spcPts val="0"/>
              </a:spcAft>
              <a:buNone/>
            </a:pPr>
            <a:r>
              <a:rPr b="1" lang="en">
                <a:solidFill>
                  <a:schemeClr val="lt1"/>
                </a:solidFill>
                <a:latin typeface="Roboto"/>
                <a:ea typeface="Roboto"/>
                <a:cs typeface="Roboto"/>
                <a:sym typeface="Roboto"/>
              </a:rPr>
              <a:t>→</a:t>
            </a:r>
            <a:r>
              <a:rPr lang="en">
                <a:solidFill>
                  <a:schemeClr val="lt1"/>
                </a:solidFill>
                <a:latin typeface="Roboto"/>
                <a:ea typeface="Roboto"/>
                <a:cs typeface="Roboto"/>
                <a:sym typeface="Roboto"/>
              </a:rPr>
              <a:t> Suppose that at any iteration i , </a:t>
            </a:r>
            <a:r>
              <a:rPr b="1" lang="en">
                <a:solidFill>
                  <a:schemeClr val="accent6"/>
                </a:solidFill>
                <a:latin typeface="Roboto"/>
                <a:ea typeface="Roboto"/>
                <a:cs typeface="Roboto"/>
                <a:sym typeface="Roboto"/>
              </a:rPr>
              <a:t>(M)_i</a:t>
            </a:r>
            <a:r>
              <a:rPr lang="en">
                <a:solidFill>
                  <a:schemeClr val="lt1"/>
                </a:solidFill>
                <a:latin typeface="Roboto"/>
                <a:ea typeface="Roboto"/>
                <a:cs typeface="Roboto"/>
                <a:sym typeface="Roboto"/>
              </a:rPr>
              <a:t> is any mean value of the marks and </a:t>
            </a:r>
            <a:r>
              <a:rPr b="1" lang="en">
                <a:solidFill>
                  <a:schemeClr val="accent6"/>
                </a:solidFill>
                <a:latin typeface="Roboto"/>
                <a:ea typeface="Roboto"/>
                <a:cs typeface="Roboto"/>
                <a:sym typeface="Roboto"/>
              </a:rPr>
              <a:t>(T)_i</a:t>
            </a:r>
            <a:r>
              <a:rPr lang="en">
                <a:solidFill>
                  <a:schemeClr val="lt1"/>
                </a:solidFill>
                <a:latin typeface="Roboto"/>
                <a:ea typeface="Roboto"/>
                <a:cs typeface="Roboto"/>
                <a:sym typeface="Roboto"/>
              </a:rPr>
              <a:t> is any teacher population. The teacher makes an effort to move the mean value </a:t>
            </a:r>
            <a:r>
              <a:rPr b="1" lang="en">
                <a:solidFill>
                  <a:schemeClr val="accent6"/>
                </a:solidFill>
                <a:latin typeface="Roboto"/>
                <a:ea typeface="Roboto"/>
                <a:cs typeface="Roboto"/>
                <a:sym typeface="Roboto"/>
              </a:rPr>
              <a:t>(M)_i</a:t>
            </a:r>
            <a:r>
              <a:rPr lang="en">
                <a:solidFill>
                  <a:schemeClr val="lt1"/>
                </a:solidFill>
                <a:latin typeface="Roboto"/>
                <a:ea typeface="Roboto"/>
                <a:cs typeface="Roboto"/>
                <a:sym typeface="Roboto"/>
              </a:rPr>
              <a:t> to its own level. In this phase, the learners update their knowledge according to the equation:</a:t>
            </a:r>
            <a:endParaRPr>
              <a:solidFill>
                <a:schemeClr val="lt1"/>
              </a:solidFill>
              <a:latin typeface="Roboto"/>
              <a:ea typeface="Roboto"/>
              <a:cs typeface="Roboto"/>
              <a:sym typeface="Roboto"/>
            </a:endParaRPr>
          </a:p>
          <a:p>
            <a:pPr indent="0" lvl="0" marL="0" rtl="0" algn="l">
              <a:spcBef>
                <a:spcPts val="0"/>
              </a:spcBef>
              <a:spcAft>
                <a:spcPts val="0"/>
              </a:spcAft>
              <a:buNone/>
            </a:pPr>
            <a:r>
              <a:rPr lang="en">
                <a:solidFill>
                  <a:schemeClr val="lt1"/>
                </a:solidFill>
                <a:latin typeface="Roboto"/>
                <a:ea typeface="Roboto"/>
                <a:cs typeface="Roboto"/>
                <a:sym typeface="Roboto"/>
              </a:rPr>
              <a:t>                                                               </a:t>
            </a:r>
            <a:endParaRPr>
              <a:solidFill>
                <a:schemeClr val="lt1"/>
              </a:solidFill>
              <a:latin typeface="Roboto"/>
              <a:ea typeface="Roboto"/>
              <a:cs typeface="Roboto"/>
              <a:sym typeface="Roboto"/>
            </a:endParaRPr>
          </a:p>
          <a:p>
            <a:pPr indent="0" lvl="0" marL="0" rtl="0" algn="l">
              <a:spcBef>
                <a:spcPts val="0"/>
              </a:spcBef>
              <a:spcAft>
                <a:spcPts val="0"/>
              </a:spcAft>
              <a:buNone/>
            </a:pPr>
            <a:r>
              <a:rPr lang="en">
                <a:solidFill>
                  <a:schemeClr val="lt1"/>
                </a:solidFill>
                <a:latin typeface="Roboto"/>
                <a:ea typeface="Roboto"/>
                <a:cs typeface="Roboto"/>
                <a:sym typeface="Roboto"/>
              </a:rPr>
              <a:t>                                                         </a:t>
            </a:r>
            <a:endParaRPr>
              <a:solidFill>
                <a:schemeClr val="lt1"/>
              </a:solidFill>
              <a:latin typeface="Roboto"/>
              <a:ea typeface="Roboto"/>
              <a:cs typeface="Roboto"/>
              <a:sym typeface="Robot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32"/>
          <p:cNvSpPr txBox="1"/>
          <p:nvPr/>
        </p:nvSpPr>
        <p:spPr>
          <a:xfrm>
            <a:off x="269525" y="456700"/>
            <a:ext cx="79884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lt1"/>
                </a:solidFill>
                <a:latin typeface="Lato"/>
                <a:ea typeface="Lato"/>
                <a:cs typeface="Lato"/>
                <a:sym typeface="Lato"/>
              </a:rPr>
              <a:t>OBJECTIVE FUNCTION CALCULATION USING </a:t>
            </a:r>
            <a:r>
              <a:rPr b="1" lang="en" sz="1700">
                <a:solidFill>
                  <a:schemeClr val="lt1"/>
                </a:solidFill>
                <a:latin typeface="Lato"/>
                <a:ea typeface="Lato"/>
                <a:cs typeface="Lato"/>
                <a:sym typeface="Lato"/>
              </a:rPr>
              <a:t>CONSECUTIVE METHOD</a:t>
            </a:r>
            <a:r>
              <a:rPr lang="en" sz="1500">
                <a:solidFill>
                  <a:schemeClr val="lt1"/>
                </a:solidFill>
                <a:latin typeface="Lato"/>
                <a:ea typeface="Lato"/>
                <a:cs typeface="Lato"/>
                <a:sym typeface="Lato"/>
              </a:rPr>
              <a:t> (CYCLE TIME)</a:t>
            </a:r>
            <a:endParaRPr sz="1500">
              <a:solidFill>
                <a:schemeClr val="lt1"/>
              </a:solidFill>
              <a:latin typeface="Lato"/>
              <a:ea typeface="Lato"/>
              <a:cs typeface="Lato"/>
              <a:sym typeface="Lato"/>
            </a:endParaRPr>
          </a:p>
        </p:txBody>
      </p:sp>
      <p:sp>
        <p:nvSpPr>
          <p:cNvPr id="203" name="Google Shape;203;p32"/>
          <p:cNvSpPr txBox="1"/>
          <p:nvPr/>
        </p:nvSpPr>
        <p:spPr>
          <a:xfrm>
            <a:off x="501625" y="1250300"/>
            <a:ext cx="8138100" cy="341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For calculating the cycle time of a particular sequence generated by H-TLBO algorithm, consecutive method algorithm is used. The working of this algorithm is:</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317500" lvl="0" marL="457200" rtl="0" algn="l">
              <a:spcBef>
                <a:spcPts val="0"/>
              </a:spcBef>
              <a:spcAft>
                <a:spcPts val="0"/>
              </a:spcAft>
              <a:buClr>
                <a:schemeClr val="accent6"/>
              </a:buClr>
              <a:buSzPts val="1400"/>
              <a:buFont typeface="Lato"/>
              <a:buChar char="❖"/>
            </a:pPr>
            <a:r>
              <a:rPr lang="en">
                <a:solidFill>
                  <a:schemeClr val="accent6"/>
                </a:solidFill>
                <a:latin typeface="Lato"/>
                <a:ea typeface="Lato"/>
                <a:cs typeface="Lato"/>
                <a:sym typeface="Lato"/>
              </a:rPr>
              <a:t>Cycle time is initially fixed with a value by summing up the minimum task time of all robots.</a:t>
            </a:r>
            <a:endParaRPr>
              <a:solidFill>
                <a:schemeClr val="accent6"/>
              </a:solidFill>
              <a:latin typeface="Lato"/>
              <a:ea typeface="Lato"/>
              <a:cs typeface="Lato"/>
              <a:sym typeface="Lato"/>
            </a:endParaRPr>
          </a:p>
          <a:p>
            <a:pPr indent="-317500" lvl="0" marL="457200" rtl="0" algn="l">
              <a:spcBef>
                <a:spcPts val="0"/>
              </a:spcBef>
              <a:spcAft>
                <a:spcPts val="0"/>
              </a:spcAft>
              <a:buClr>
                <a:schemeClr val="accent6"/>
              </a:buClr>
              <a:buSzPts val="1400"/>
              <a:buFont typeface="Lato"/>
              <a:buChar char="❖"/>
            </a:pPr>
            <a:r>
              <a:rPr lang="en">
                <a:solidFill>
                  <a:schemeClr val="accent6"/>
                </a:solidFill>
                <a:latin typeface="Lato"/>
                <a:ea typeface="Lato"/>
                <a:cs typeface="Lato"/>
                <a:sym typeface="Lato"/>
              </a:rPr>
              <a:t>For each station, the sequence is tried with all the available robots with given number of stations and the cycle time that is found previously.</a:t>
            </a:r>
            <a:endParaRPr>
              <a:solidFill>
                <a:schemeClr val="accent6"/>
              </a:solidFill>
              <a:latin typeface="Lato"/>
              <a:ea typeface="Lato"/>
              <a:cs typeface="Lato"/>
              <a:sym typeface="Lato"/>
            </a:endParaRPr>
          </a:p>
          <a:p>
            <a:pPr indent="-317500" lvl="0" marL="457200" rtl="0" algn="l">
              <a:spcBef>
                <a:spcPts val="0"/>
              </a:spcBef>
              <a:spcAft>
                <a:spcPts val="0"/>
              </a:spcAft>
              <a:buClr>
                <a:schemeClr val="accent6"/>
              </a:buClr>
              <a:buSzPts val="1400"/>
              <a:buFont typeface="Lato"/>
              <a:buChar char="❖"/>
            </a:pPr>
            <a:r>
              <a:rPr lang="en">
                <a:solidFill>
                  <a:schemeClr val="accent6"/>
                </a:solidFill>
                <a:latin typeface="Lato"/>
                <a:ea typeface="Lato"/>
                <a:cs typeface="Lato"/>
                <a:sym typeface="Lato"/>
              </a:rPr>
              <a:t>In each iteration, if the found cycle time is not feasible, the cycle time is incremented.</a:t>
            </a:r>
            <a:endParaRPr>
              <a:solidFill>
                <a:schemeClr val="accent6"/>
              </a:solidFill>
              <a:latin typeface="Lato"/>
              <a:ea typeface="Lato"/>
              <a:cs typeface="Lato"/>
              <a:sym typeface="Lato"/>
            </a:endParaRPr>
          </a:p>
          <a:p>
            <a:pPr indent="-317500" lvl="0" marL="457200" rtl="0" algn="l">
              <a:spcBef>
                <a:spcPts val="0"/>
              </a:spcBef>
              <a:spcAft>
                <a:spcPts val="0"/>
              </a:spcAft>
              <a:buClr>
                <a:schemeClr val="accent6"/>
              </a:buClr>
              <a:buSzPts val="1400"/>
              <a:buFont typeface="Lato"/>
              <a:buChar char="❖"/>
            </a:pPr>
            <a:r>
              <a:rPr lang="en">
                <a:solidFill>
                  <a:schemeClr val="accent6"/>
                </a:solidFill>
                <a:latin typeface="Lato"/>
                <a:ea typeface="Lato"/>
                <a:cs typeface="Lato"/>
                <a:sym typeface="Lato"/>
              </a:rPr>
              <a:t>This step is repeated until a feasible cycle time is found which is the optimal cycle time for the given sequence.</a:t>
            </a:r>
            <a:endParaRPr>
              <a:solidFill>
                <a:schemeClr val="accent6"/>
              </a:solidFill>
              <a:latin typeface="Lato"/>
              <a:ea typeface="Lato"/>
              <a:cs typeface="Lato"/>
              <a:sym typeface="Lato"/>
            </a:endParaRPr>
          </a:p>
          <a:p>
            <a:pPr indent="0" lvl="0" marL="0" rtl="0" algn="l">
              <a:spcBef>
                <a:spcPts val="0"/>
              </a:spcBef>
              <a:spcAft>
                <a:spcPts val="0"/>
              </a:spcAft>
              <a:buNone/>
            </a:pPr>
            <a:r>
              <a:t/>
            </a:r>
            <a:endParaRPr>
              <a:solidFill>
                <a:srgbClr val="6FA8DC"/>
              </a:solidFill>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The addition of sequence dependent time and setup time is also included in the cycle time to make the solution obtained more feasible and realistic for industrial usage purpose.</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The sequence dependent time is added because of the precedence constraints.</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Sequence dependent times is dependent on the task that is performed before the current task for a particular robot in that station.</a:t>
            </a:r>
            <a:endParaRPr>
              <a:latin typeface="Lato"/>
              <a:ea typeface="Lato"/>
              <a:cs typeface="Lato"/>
              <a:sym typeface="Lato"/>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33"/>
          <p:cNvSpPr txBox="1"/>
          <p:nvPr/>
        </p:nvSpPr>
        <p:spPr>
          <a:xfrm>
            <a:off x="269525" y="456700"/>
            <a:ext cx="79884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lt1"/>
                </a:solidFill>
                <a:latin typeface="Lato"/>
                <a:ea typeface="Lato"/>
                <a:cs typeface="Lato"/>
                <a:sym typeface="Lato"/>
              </a:rPr>
              <a:t>SEQUENCE GENERATION USING </a:t>
            </a:r>
            <a:r>
              <a:rPr b="1" lang="en" sz="1800">
                <a:solidFill>
                  <a:schemeClr val="lt1"/>
                </a:solidFill>
                <a:latin typeface="Lato"/>
                <a:ea typeface="Lato"/>
                <a:cs typeface="Lato"/>
                <a:sym typeface="Lato"/>
              </a:rPr>
              <a:t>ADJACENCY LIST</a:t>
            </a:r>
            <a:endParaRPr b="1" sz="1800">
              <a:solidFill>
                <a:schemeClr val="lt1"/>
              </a:solidFill>
              <a:latin typeface="Lato"/>
              <a:ea typeface="Lato"/>
              <a:cs typeface="Lato"/>
              <a:sym typeface="Lato"/>
            </a:endParaRPr>
          </a:p>
        </p:txBody>
      </p:sp>
      <p:sp>
        <p:nvSpPr>
          <p:cNvPr id="209" name="Google Shape;209;p33"/>
          <p:cNvSpPr txBox="1"/>
          <p:nvPr/>
        </p:nvSpPr>
        <p:spPr>
          <a:xfrm>
            <a:off x="501625" y="1250300"/>
            <a:ext cx="8138100" cy="233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For generating sequence, a precedence matrix is generally used in many papers.</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But in our proposed method, we use adjacency list that stores the precedence relation efficiently and helps in generation of sequence that satisfied these relations.</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The algorithm is as:</a:t>
            </a:r>
            <a:endParaRPr>
              <a:latin typeface="Lato"/>
              <a:ea typeface="Lato"/>
              <a:cs typeface="Lato"/>
              <a:sym typeface="Lato"/>
            </a:endParaRPr>
          </a:p>
          <a:p>
            <a:pPr indent="-317500" lvl="0" marL="457200" rtl="0" algn="l">
              <a:spcBef>
                <a:spcPts val="0"/>
              </a:spcBef>
              <a:spcAft>
                <a:spcPts val="0"/>
              </a:spcAft>
              <a:buClr>
                <a:schemeClr val="accent6"/>
              </a:buClr>
              <a:buSzPts val="1400"/>
              <a:buFont typeface="Lato"/>
              <a:buChar char="★"/>
            </a:pPr>
            <a:r>
              <a:rPr lang="en">
                <a:solidFill>
                  <a:schemeClr val="accent6"/>
                </a:solidFill>
                <a:latin typeface="Lato"/>
                <a:ea typeface="Lato"/>
                <a:cs typeface="Lato"/>
                <a:sym typeface="Lato"/>
              </a:rPr>
              <a:t>First a available set is created with the tasks that has no precedence tasks.</a:t>
            </a:r>
            <a:endParaRPr>
              <a:solidFill>
                <a:schemeClr val="accent6"/>
              </a:solidFill>
              <a:latin typeface="Lato"/>
              <a:ea typeface="Lato"/>
              <a:cs typeface="Lato"/>
              <a:sym typeface="Lato"/>
            </a:endParaRPr>
          </a:p>
          <a:p>
            <a:pPr indent="-317500" lvl="0" marL="457200" rtl="0" algn="l">
              <a:spcBef>
                <a:spcPts val="0"/>
              </a:spcBef>
              <a:spcAft>
                <a:spcPts val="0"/>
              </a:spcAft>
              <a:buClr>
                <a:schemeClr val="accent6"/>
              </a:buClr>
              <a:buSzPts val="1400"/>
              <a:buFont typeface="Lato"/>
              <a:buChar char="★"/>
            </a:pPr>
            <a:r>
              <a:rPr lang="en">
                <a:solidFill>
                  <a:schemeClr val="accent6"/>
                </a:solidFill>
                <a:latin typeface="Lato"/>
                <a:ea typeface="Lato"/>
                <a:cs typeface="Lato"/>
                <a:sym typeface="Lato"/>
              </a:rPr>
              <a:t>Then one task is selected randomly from that set and the tasks following it are added in the available set.</a:t>
            </a:r>
            <a:endParaRPr>
              <a:solidFill>
                <a:schemeClr val="accent6"/>
              </a:solidFill>
              <a:latin typeface="Lato"/>
              <a:ea typeface="Lato"/>
              <a:cs typeface="Lato"/>
              <a:sym typeface="Lato"/>
            </a:endParaRPr>
          </a:p>
          <a:p>
            <a:pPr indent="-317500" lvl="0" marL="457200" rtl="0" algn="l">
              <a:spcBef>
                <a:spcPts val="0"/>
              </a:spcBef>
              <a:spcAft>
                <a:spcPts val="0"/>
              </a:spcAft>
              <a:buClr>
                <a:schemeClr val="accent6"/>
              </a:buClr>
              <a:buSzPts val="1400"/>
              <a:buFont typeface="Lato"/>
              <a:buChar char="★"/>
            </a:pPr>
            <a:r>
              <a:rPr lang="en">
                <a:solidFill>
                  <a:schemeClr val="accent6"/>
                </a:solidFill>
                <a:latin typeface="Lato"/>
                <a:ea typeface="Lato"/>
                <a:cs typeface="Lato"/>
                <a:sym typeface="Lato"/>
              </a:rPr>
              <a:t>This step is repeated until all the tasks are assigned and available set is empty.</a:t>
            </a:r>
            <a:endParaRPr>
              <a:solidFill>
                <a:schemeClr val="accent6"/>
              </a:solidFill>
              <a:latin typeface="Lato"/>
              <a:ea typeface="Lato"/>
              <a:cs typeface="Lato"/>
              <a:sym typeface="Lato"/>
            </a:endParaRPr>
          </a:p>
          <a:p>
            <a:pPr indent="0" lvl="0" marL="0" rtl="0" algn="l">
              <a:spcBef>
                <a:spcPts val="0"/>
              </a:spcBef>
              <a:spcAft>
                <a:spcPts val="0"/>
              </a:spcAft>
              <a:buNone/>
            </a:pPr>
            <a:r>
              <a:rPr lang="en">
                <a:solidFill>
                  <a:schemeClr val="dk1"/>
                </a:solidFill>
                <a:latin typeface="Lato"/>
                <a:ea typeface="Lato"/>
                <a:cs typeface="Lato"/>
                <a:sym typeface="Lato"/>
              </a:rPr>
              <a:t>The use of adjacency list is very helpful in implementing this algorithm.</a:t>
            </a:r>
            <a:endParaRPr>
              <a:solidFill>
                <a:schemeClr val="dk1"/>
              </a:solidFill>
              <a:latin typeface="Lato"/>
              <a:ea typeface="Lato"/>
              <a:cs typeface="Lato"/>
              <a:sym typeface="Lato"/>
            </a:endParaRPr>
          </a:p>
          <a:p>
            <a:pPr indent="0" lvl="0" marL="0" rtl="0" algn="l">
              <a:spcBef>
                <a:spcPts val="0"/>
              </a:spcBef>
              <a:spcAft>
                <a:spcPts val="0"/>
              </a:spcAft>
              <a:buNone/>
            </a:pPr>
            <a:r>
              <a:rPr lang="en">
                <a:solidFill>
                  <a:schemeClr val="dk1"/>
                </a:solidFill>
                <a:latin typeface="Lato"/>
                <a:ea typeface="Lato"/>
                <a:cs typeface="Lato"/>
                <a:sym typeface="Lato"/>
              </a:rPr>
              <a:t>Adjacency holds the data as shown in this example.</a:t>
            </a:r>
            <a:endParaRPr>
              <a:solidFill>
                <a:schemeClr val="dk1"/>
              </a:solidFill>
              <a:latin typeface="Lato"/>
              <a:ea typeface="Lato"/>
              <a:cs typeface="Lato"/>
              <a:sym typeface="Lato"/>
            </a:endParaRPr>
          </a:p>
        </p:txBody>
      </p:sp>
      <p:pic>
        <p:nvPicPr>
          <p:cNvPr id="210" name="Google Shape;210;p33"/>
          <p:cNvPicPr preferRelativeResize="0"/>
          <p:nvPr/>
        </p:nvPicPr>
        <p:blipFill>
          <a:blip r:embed="rId3">
            <a:alphaModFix/>
          </a:blip>
          <a:stretch>
            <a:fillRect/>
          </a:stretch>
        </p:blipFill>
        <p:spPr>
          <a:xfrm>
            <a:off x="459525" y="3589998"/>
            <a:ext cx="3019425" cy="1411575"/>
          </a:xfrm>
          <a:prstGeom prst="rect">
            <a:avLst/>
          </a:prstGeom>
          <a:noFill/>
          <a:ln>
            <a:noFill/>
          </a:ln>
        </p:spPr>
      </p:pic>
      <p:pic>
        <p:nvPicPr>
          <p:cNvPr id="211" name="Google Shape;211;p33"/>
          <p:cNvPicPr preferRelativeResize="0"/>
          <p:nvPr/>
        </p:nvPicPr>
        <p:blipFill>
          <a:blip r:embed="rId4">
            <a:alphaModFix/>
          </a:blip>
          <a:stretch>
            <a:fillRect/>
          </a:stretch>
        </p:blipFill>
        <p:spPr>
          <a:xfrm>
            <a:off x="6405700" y="3125225"/>
            <a:ext cx="1687650" cy="1876350"/>
          </a:xfrm>
          <a:prstGeom prst="rect">
            <a:avLst/>
          </a:prstGeom>
          <a:noFill/>
          <a:ln>
            <a:noFill/>
          </a:ln>
        </p:spPr>
      </p:pic>
      <p:sp>
        <p:nvSpPr>
          <p:cNvPr id="212" name="Google Shape;212;p33"/>
          <p:cNvSpPr/>
          <p:nvPr/>
        </p:nvSpPr>
        <p:spPr>
          <a:xfrm>
            <a:off x="3960575" y="4140275"/>
            <a:ext cx="2141400" cy="209700"/>
          </a:xfrm>
          <a:prstGeom prst="right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0000"/>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34"/>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700">
                <a:latin typeface="Lato"/>
                <a:ea typeface="Lato"/>
                <a:cs typeface="Lato"/>
                <a:sym typeface="Lato"/>
              </a:rPr>
              <a:t>WORKING OF </a:t>
            </a:r>
            <a:r>
              <a:rPr b="1" lang="en" sz="2700">
                <a:latin typeface="Lato"/>
                <a:ea typeface="Lato"/>
                <a:cs typeface="Lato"/>
                <a:sym typeface="Lato"/>
              </a:rPr>
              <a:t>H-TLBO</a:t>
            </a:r>
            <a:endParaRPr b="1" sz="3000"/>
          </a:p>
        </p:txBody>
      </p:sp>
      <p:sp>
        <p:nvSpPr>
          <p:cNvPr id="218" name="Google Shape;218;p34"/>
          <p:cNvSpPr txBox="1"/>
          <p:nvPr/>
        </p:nvSpPr>
        <p:spPr>
          <a:xfrm>
            <a:off x="1736975" y="793625"/>
            <a:ext cx="50685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solidFill>
                  <a:schemeClr val="dk1"/>
                </a:solidFill>
                <a:latin typeface="Roboto"/>
                <a:ea typeface="Roboto"/>
                <a:cs typeface="Roboto"/>
                <a:sym typeface="Roboto"/>
              </a:rPr>
              <a:t>I) TEACHER PHASE</a:t>
            </a:r>
            <a:endParaRPr b="1" sz="1600">
              <a:solidFill>
                <a:schemeClr val="dk1"/>
              </a:solidFill>
              <a:latin typeface="Roboto"/>
              <a:ea typeface="Roboto"/>
              <a:cs typeface="Roboto"/>
              <a:sym typeface="Roboto"/>
            </a:endParaRPr>
          </a:p>
        </p:txBody>
      </p:sp>
      <p:sp>
        <p:nvSpPr>
          <p:cNvPr id="219" name="Google Shape;219;p34"/>
          <p:cNvSpPr txBox="1"/>
          <p:nvPr/>
        </p:nvSpPr>
        <p:spPr>
          <a:xfrm>
            <a:off x="693300" y="1224725"/>
            <a:ext cx="8036400" cy="34170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Roboto"/>
              <a:buChar char="❖"/>
            </a:pPr>
            <a:r>
              <a:rPr lang="en">
                <a:latin typeface="Roboto"/>
                <a:ea typeface="Roboto"/>
                <a:cs typeface="Roboto"/>
                <a:sym typeface="Roboto"/>
              </a:rPr>
              <a:t>The first phase in </a:t>
            </a:r>
            <a:r>
              <a:rPr lang="en">
                <a:latin typeface="Roboto"/>
                <a:ea typeface="Roboto"/>
                <a:cs typeface="Roboto"/>
                <a:sym typeface="Roboto"/>
              </a:rPr>
              <a:t>teaching</a:t>
            </a:r>
            <a:r>
              <a:rPr lang="en">
                <a:latin typeface="Roboto"/>
                <a:ea typeface="Roboto"/>
                <a:cs typeface="Roboto"/>
                <a:sym typeface="Roboto"/>
              </a:rPr>
              <a:t> learning based optimization is the teacher phase.</a:t>
            </a:r>
            <a:endParaRPr>
              <a:latin typeface="Roboto"/>
              <a:ea typeface="Roboto"/>
              <a:cs typeface="Roboto"/>
              <a:sym typeface="Roboto"/>
            </a:endParaRPr>
          </a:p>
          <a:p>
            <a:pPr indent="-317500" lvl="0" marL="457200" rtl="0" algn="l">
              <a:spcBef>
                <a:spcPts val="0"/>
              </a:spcBef>
              <a:spcAft>
                <a:spcPts val="0"/>
              </a:spcAft>
              <a:buSzPts val="1400"/>
              <a:buFont typeface="Roboto"/>
              <a:buChar char="❖"/>
            </a:pPr>
            <a:r>
              <a:rPr lang="en">
                <a:latin typeface="Roboto"/>
                <a:ea typeface="Roboto"/>
                <a:cs typeface="Roboto"/>
                <a:sym typeface="Roboto"/>
              </a:rPr>
              <a:t>In this step, a best solution from the </a:t>
            </a:r>
            <a:r>
              <a:rPr lang="en">
                <a:latin typeface="Roboto"/>
                <a:ea typeface="Roboto"/>
                <a:cs typeface="Roboto"/>
                <a:sym typeface="Roboto"/>
              </a:rPr>
              <a:t>population is selected (X_best) which is also known as the teacher.</a:t>
            </a:r>
            <a:endParaRPr>
              <a:latin typeface="Roboto"/>
              <a:ea typeface="Roboto"/>
              <a:cs typeface="Roboto"/>
              <a:sym typeface="Roboto"/>
            </a:endParaRPr>
          </a:p>
          <a:p>
            <a:pPr indent="-317500" lvl="0" marL="457200" rtl="0" algn="l">
              <a:spcBef>
                <a:spcPts val="0"/>
              </a:spcBef>
              <a:spcAft>
                <a:spcPts val="0"/>
              </a:spcAft>
              <a:buSzPts val="1400"/>
              <a:buFont typeface="Roboto"/>
              <a:buChar char="❖"/>
            </a:pPr>
            <a:r>
              <a:rPr lang="en">
                <a:latin typeface="Roboto"/>
                <a:ea typeface="Roboto"/>
                <a:cs typeface="Roboto"/>
                <a:sym typeface="Roboto"/>
              </a:rPr>
              <a:t>The mean of the population is calculated (X_mean) as mentioned in upcoming slides.</a:t>
            </a:r>
            <a:endParaRPr>
              <a:latin typeface="Roboto"/>
              <a:ea typeface="Roboto"/>
              <a:cs typeface="Roboto"/>
              <a:sym typeface="Roboto"/>
            </a:endParaRPr>
          </a:p>
          <a:p>
            <a:pPr indent="-317500" lvl="0" marL="457200" rtl="0" algn="l">
              <a:spcBef>
                <a:spcPts val="0"/>
              </a:spcBef>
              <a:spcAft>
                <a:spcPts val="0"/>
              </a:spcAft>
              <a:buSzPts val="1400"/>
              <a:buFont typeface="Roboto"/>
              <a:buChar char="❖"/>
            </a:pPr>
            <a:r>
              <a:rPr lang="en">
                <a:latin typeface="Roboto"/>
                <a:ea typeface="Roboto"/>
                <a:cs typeface="Roboto"/>
                <a:sym typeface="Roboto"/>
              </a:rPr>
              <a:t>Using the equation,</a:t>
            </a:r>
            <a:endParaRPr>
              <a:latin typeface="Roboto"/>
              <a:ea typeface="Roboto"/>
              <a:cs typeface="Roboto"/>
              <a:sym typeface="Roboto"/>
            </a:endParaRPr>
          </a:p>
          <a:p>
            <a:pPr indent="457200" lvl="0" marL="914400" rtl="0" algn="l">
              <a:spcBef>
                <a:spcPts val="0"/>
              </a:spcBef>
              <a:spcAft>
                <a:spcPts val="0"/>
              </a:spcAft>
              <a:buNone/>
            </a:pPr>
            <a:r>
              <a:rPr b="1" lang="en">
                <a:solidFill>
                  <a:srgbClr val="FF0000"/>
                </a:solidFill>
                <a:latin typeface="Roboto"/>
                <a:ea typeface="Roboto"/>
                <a:cs typeface="Roboto"/>
                <a:sym typeface="Roboto"/>
              </a:rPr>
              <a:t>X_new = X_i + r * [ X_mean - (Tf * X_best) ]</a:t>
            </a:r>
            <a:r>
              <a:rPr lang="en">
                <a:latin typeface="Roboto"/>
                <a:ea typeface="Roboto"/>
                <a:cs typeface="Roboto"/>
                <a:sym typeface="Roboto"/>
              </a:rPr>
              <a:t> where,</a:t>
            </a:r>
            <a:endParaRPr>
              <a:latin typeface="Roboto"/>
              <a:ea typeface="Roboto"/>
              <a:cs typeface="Roboto"/>
              <a:sym typeface="Roboto"/>
            </a:endParaRPr>
          </a:p>
          <a:p>
            <a:pPr indent="457200" lvl="0" marL="457200" rtl="0" algn="l">
              <a:spcBef>
                <a:spcPts val="0"/>
              </a:spcBef>
              <a:spcAft>
                <a:spcPts val="0"/>
              </a:spcAft>
              <a:buNone/>
            </a:pPr>
            <a:r>
              <a:rPr lang="en">
                <a:solidFill>
                  <a:srgbClr val="0000FF"/>
                </a:solidFill>
                <a:latin typeface="Roboto"/>
                <a:ea typeface="Roboto"/>
                <a:cs typeface="Roboto"/>
                <a:sym typeface="Roboto"/>
              </a:rPr>
              <a:t>X_i</a:t>
            </a:r>
            <a:r>
              <a:rPr lang="en">
                <a:latin typeface="Roboto"/>
                <a:ea typeface="Roboto"/>
                <a:cs typeface="Roboto"/>
                <a:sym typeface="Roboto"/>
              </a:rPr>
              <a:t> = a single i’th solution in the population</a:t>
            </a:r>
            <a:endParaRPr>
              <a:latin typeface="Roboto"/>
              <a:ea typeface="Roboto"/>
              <a:cs typeface="Roboto"/>
              <a:sym typeface="Roboto"/>
            </a:endParaRPr>
          </a:p>
          <a:p>
            <a:pPr indent="457200" lvl="0" marL="457200" rtl="0" algn="l">
              <a:spcBef>
                <a:spcPts val="0"/>
              </a:spcBef>
              <a:spcAft>
                <a:spcPts val="0"/>
              </a:spcAft>
              <a:buNone/>
            </a:pPr>
            <a:r>
              <a:rPr lang="en">
                <a:solidFill>
                  <a:srgbClr val="0000FF"/>
                </a:solidFill>
                <a:latin typeface="Roboto"/>
                <a:ea typeface="Roboto"/>
                <a:cs typeface="Roboto"/>
                <a:sym typeface="Roboto"/>
              </a:rPr>
              <a:t>r</a:t>
            </a:r>
            <a:r>
              <a:rPr lang="en">
                <a:latin typeface="Roboto"/>
                <a:ea typeface="Roboto"/>
                <a:cs typeface="Roboto"/>
                <a:sym typeface="Roboto"/>
              </a:rPr>
              <a:t> = Coefficient that indicates the impact of the mean of the population and the teacher</a:t>
            </a:r>
            <a:endParaRPr>
              <a:latin typeface="Roboto"/>
              <a:ea typeface="Roboto"/>
              <a:cs typeface="Roboto"/>
              <a:sym typeface="Roboto"/>
            </a:endParaRPr>
          </a:p>
          <a:p>
            <a:pPr indent="457200" lvl="0" marL="457200" rtl="0" algn="l">
              <a:spcBef>
                <a:spcPts val="0"/>
              </a:spcBef>
              <a:spcAft>
                <a:spcPts val="0"/>
              </a:spcAft>
              <a:buNone/>
            </a:pPr>
            <a:r>
              <a:rPr lang="en">
                <a:solidFill>
                  <a:srgbClr val="0000FF"/>
                </a:solidFill>
                <a:latin typeface="Roboto"/>
                <a:ea typeface="Roboto"/>
                <a:cs typeface="Roboto"/>
                <a:sym typeface="Roboto"/>
              </a:rPr>
              <a:t>Tf</a:t>
            </a:r>
            <a:r>
              <a:rPr lang="en">
                <a:latin typeface="Roboto"/>
                <a:ea typeface="Roboto"/>
                <a:cs typeface="Roboto"/>
                <a:sym typeface="Roboto"/>
              </a:rPr>
              <a:t> = Teaching coefficient that indicates the impact of teacher </a:t>
            </a:r>
            <a:endParaRPr>
              <a:latin typeface="Roboto"/>
              <a:ea typeface="Roboto"/>
              <a:cs typeface="Roboto"/>
              <a:sym typeface="Roboto"/>
            </a:endParaRPr>
          </a:p>
          <a:p>
            <a:pPr indent="457200" lvl="0" marL="457200" rtl="0" algn="l">
              <a:spcBef>
                <a:spcPts val="0"/>
              </a:spcBef>
              <a:spcAft>
                <a:spcPts val="0"/>
              </a:spcAft>
              <a:buNone/>
            </a:pPr>
            <a:r>
              <a:rPr lang="en">
                <a:solidFill>
                  <a:srgbClr val="0000FF"/>
                </a:solidFill>
                <a:latin typeface="Roboto"/>
                <a:ea typeface="Roboto"/>
                <a:cs typeface="Roboto"/>
                <a:sym typeface="Roboto"/>
              </a:rPr>
              <a:t>X_new</a:t>
            </a:r>
            <a:r>
              <a:rPr lang="en">
                <a:latin typeface="Roboto"/>
                <a:ea typeface="Roboto"/>
                <a:cs typeface="Roboto"/>
                <a:sym typeface="Roboto"/>
              </a:rPr>
              <a:t> = newly generated solution for the ith solution in the population</a:t>
            </a:r>
            <a:endParaRPr>
              <a:latin typeface="Roboto"/>
              <a:ea typeface="Roboto"/>
              <a:cs typeface="Roboto"/>
              <a:sym typeface="Roboto"/>
            </a:endParaRPr>
          </a:p>
          <a:p>
            <a:pPr indent="457200" lvl="0" marL="457200" rtl="0" algn="l">
              <a:spcBef>
                <a:spcPts val="0"/>
              </a:spcBef>
              <a:spcAft>
                <a:spcPts val="0"/>
              </a:spcAft>
              <a:buNone/>
            </a:pPr>
            <a:r>
              <a:rPr lang="en">
                <a:solidFill>
                  <a:srgbClr val="0000FF"/>
                </a:solidFill>
                <a:latin typeface="Roboto"/>
                <a:ea typeface="Roboto"/>
                <a:cs typeface="Roboto"/>
                <a:sym typeface="Roboto"/>
              </a:rPr>
              <a:t>X_mean</a:t>
            </a:r>
            <a:r>
              <a:rPr lang="en">
                <a:latin typeface="Roboto"/>
                <a:ea typeface="Roboto"/>
                <a:cs typeface="Roboto"/>
                <a:sym typeface="Roboto"/>
              </a:rPr>
              <a:t> = mean of the population</a:t>
            </a:r>
            <a:endParaRPr>
              <a:latin typeface="Roboto"/>
              <a:ea typeface="Roboto"/>
              <a:cs typeface="Roboto"/>
              <a:sym typeface="Roboto"/>
            </a:endParaRPr>
          </a:p>
          <a:p>
            <a:pPr indent="457200" lvl="0" marL="457200" rtl="0" algn="l">
              <a:spcBef>
                <a:spcPts val="0"/>
              </a:spcBef>
              <a:spcAft>
                <a:spcPts val="0"/>
              </a:spcAft>
              <a:buNone/>
            </a:pPr>
            <a:r>
              <a:rPr lang="en">
                <a:solidFill>
                  <a:srgbClr val="0000FF"/>
                </a:solidFill>
                <a:latin typeface="Roboto"/>
                <a:ea typeface="Roboto"/>
                <a:cs typeface="Roboto"/>
                <a:sym typeface="Roboto"/>
              </a:rPr>
              <a:t>X_best</a:t>
            </a:r>
            <a:r>
              <a:rPr lang="en">
                <a:latin typeface="Roboto"/>
                <a:ea typeface="Roboto"/>
                <a:cs typeface="Roboto"/>
                <a:sym typeface="Roboto"/>
              </a:rPr>
              <a:t> = teacher (best solution in the population)</a:t>
            </a:r>
            <a:endParaRPr>
              <a:latin typeface="Roboto"/>
              <a:ea typeface="Roboto"/>
              <a:cs typeface="Roboto"/>
              <a:sym typeface="Roboto"/>
            </a:endParaRPr>
          </a:p>
          <a:p>
            <a:pPr indent="-317500" lvl="0" marL="457200" rtl="0" algn="l">
              <a:spcBef>
                <a:spcPts val="0"/>
              </a:spcBef>
              <a:spcAft>
                <a:spcPts val="0"/>
              </a:spcAft>
              <a:buSzPts val="1400"/>
              <a:buFont typeface="Roboto"/>
              <a:buChar char="❖"/>
            </a:pPr>
            <a:r>
              <a:rPr lang="en">
                <a:latin typeface="Roboto"/>
                <a:ea typeface="Roboto"/>
                <a:cs typeface="Roboto"/>
                <a:sym typeface="Roboto"/>
              </a:rPr>
              <a:t>Once the new solution (X_new) is calculated using above formula, a greedy selection is undergone. If the X_new is better than X_i, it is updated in the population, Else it is rejected and the old is kept unchanged.</a:t>
            </a:r>
            <a:endParaRPr>
              <a:latin typeface="Roboto"/>
              <a:ea typeface="Roboto"/>
              <a:cs typeface="Roboto"/>
              <a:sym typeface="Roboto"/>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35"/>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700">
                <a:latin typeface="Lato"/>
                <a:ea typeface="Lato"/>
                <a:cs typeface="Lato"/>
                <a:sym typeface="Lato"/>
              </a:rPr>
              <a:t>WORKING OF </a:t>
            </a:r>
            <a:r>
              <a:rPr b="1" lang="en" sz="2700">
                <a:latin typeface="Lato"/>
                <a:ea typeface="Lato"/>
                <a:cs typeface="Lato"/>
                <a:sym typeface="Lato"/>
              </a:rPr>
              <a:t>H-TLBO</a:t>
            </a:r>
            <a:endParaRPr b="1" sz="3000"/>
          </a:p>
        </p:txBody>
      </p:sp>
      <p:sp>
        <p:nvSpPr>
          <p:cNvPr id="225" name="Google Shape;225;p35"/>
          <p:cNvSpPr txBox="1"/>
          <p:nvPr/>
        </p:nvSpPr>
        <p:spPr>
          <a:xfrm>
            <a:off x="1654625" y="763675"/>
            <a:ext cx="50685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solidFill>
                  <a:schemeClr val="dk1"/>
                </a:solidFill>
                <a:latin typeface="Roboto"/>
                <a:ea typeface="Roboto"/>
                <a:cs typeface="Roboto"/>
                <a:sym typeface="Roboto"/>
              </a:rPr>
              <a:t>II) LEARNER </a:t>
            </a:r>
            <a:r>
              <a:rPr b="1" lang="en" sz="1600">
                <a:solidFill>
                  <a:schemeClr val="dk1"/>
                </a:solidFill>
                <a:latin typeface="Roboto"/>
                <a:ea typeface="Roboto"/>
                <a:cs typeface="Roboto"/>
                <a:sym typeface="Roboto"/>
              </a:rPr>
              <a:t>PHASE</a:t>
            </a:r>
            <a:endParaRPr b="1" sz="1600">
              <a:solidFill>
                <a:schemeClr val="dk1"/>
              </a:solidFill>
              <a:latin typeface="Roboto"/>
              <a:ea typeface="Roboto"/>
              <a:cs typeface="Roboto"/>
              <a:sym typeface="Roboto"/>
            </a:endParaRPr>
          </a:p>
        </p:txBody>
      </p:sp>
      <p:sp>
        <p:nvSpPr>
          <p:cNvPr id="226" name="Google Shape;226;p35"/>
          <p:cNvSpPr txBox="1"/>
          <p:nvPr/>
        </p:nvSpPr>
        <p:spPr>
          <a:xfrm>
            <a:off x="693300" y="1224725"/>
            <a:ext cx="8036400" cy="34170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Roboto"/>
              <a:buChar char="❖"/>
            </a:pPr>
            <a:r>
              <a:rPr lang="en">
                <a:latin typeface="Roboto"/>
                <a:ea typeface="Roboto"/>
                <a:cs typeface="Roboto"/>
                <a:sym typeface="Roboto"/>
              </a:rPr>
              <a:t>The second phase in teaching learning based optimization is the learner phase.</a:t>
            </a:r>
            <a:endParaRPr>
              <a:latin typeface="Roboto"/>
              <a:ea typeface="Roboto"/>
              <a:cs typeface="Roboto"/>
              <a:sym typeface="Roboto"/>
            </a:endParaRPr>
          </a:p>
          <a:p>
            <a:pPr indent="-317500" lvl="0" marL="457200" rtl="0" algn="l">
              <a:spcBef>
                <a:spcPts val="0"/>
              </a:spcBef>
              <a:spcAft>
                <a:spcPts val="0"/>
              </a:spcAft>
              <a:buSzPts val="1400"/>
              <a:buFont typeface="Roboto"/>
              <a:buChar char="❖"/>
            </a:pPr>
            <a:r>
              <a:rPr lang="en">
                <a:latin typeface="Roboto"/>
                <a:ea typeface="Roboto"/>
                <a:cs typeface="Roboto"/>
                <a:sym typeface="Roboto"/>
              </a:rPr>
              <a:t>In this step, a random solution from the population is selected (X_partner) which is also known as the partner.</a:t>
            </a:r>
            <a:endParaRPr>
              <a:latin typeface="Roboto"/>
              <a:ea typeface="Roboto"/>
              <a:cs typeface="Roboto"/>
              <a:sym typeface="Roboto"/>
            </a:endParaRPr>
          </a:p>
          <a:p>
            <a:pPr indent="-317500" lvl="0" marL="457200" rtl="0" algn="l">
              <a:spcBef>
                <a:spcPts val="0"/>
              </a:spcBef>
              <a:spcAft>
                <a:spcPts val="0"/>
              </a:spcAft>
              <a:buSzPts val="1400"/>
              <a:buFont typeface="Roboto"/>
              <a:buChar char="❖"/>
            </a:pPr>
            <a:r>
              <a:rPr lang="en">
                <a:latin typeface="Roboto"/>
                <a:ea typeface="Roboto"/>
                <a:cs typeface="Roboto"/>
                <a:sym typeface="Roboto"/>
              </a:rPr>
              <a:t>This partner is selected in such a way that X_i != X_partner.</a:t>
            </a:r>
            <a:endParaRPr>
              <a:latin typeface="Roboto"/>
              <a:ea typeface="Roboto"/>
              <a:cs typeface="Roboto"/>
              <a:sym typeface="Roboto"/>
            </a:endParaRPr>
          </a:p>
          <a:p>
            <a:pPr indent="-317500" lvl="0" marL="457200" rtl="0" algn="l">
              <a:spcBef>
                <a:spcPts val="0"/>
              </a:spcBef>
              <a:spcAft>
                <a:spcPts val="0"/>
              </a:spcAft>
              <a:buSzPts val="1400"/>
              <a:buFont typeface="Roboto"/>
              <a:buChar char="❖"/>
            </a:pPr>
            <a:r>
              <a:rPr lang="en">
                <a:latin typeface="Roboto"/>
                <a:ea typeface="Roboto"/>
                <a:cs typeface="Roboto"/>
                <a:sym typeface="Roboto"/>
              </a:rPr>
              <a:t>Using the equation,</a:t>
            </a:r>
            <a:endParaRPr>
              <a:latin typeface="Roboto"/>
              <a:ea typeface="Roboto"/>
              <a:cs typeface="Roboto"/>
              <a:sym typeface="Roboto"/>
            </a:endParaRPr>
          </a:p>
          <a:p>
            <a:pPr indent="457200" lvl="0" marL="914400" rtl="0" algn="l">
              <a:spcBef>
                <a:spcPts val="0"/>
              </a:spcBef>
              <a:spcAft>
                <a:spcPts val="0"/>
              </a:spcAft>
              <a:buNone/>
            </a:pPr>
            <a:r>
              <a:rPr b="1" lang="en">
                <a:solidFill>
                  <a:srgbClr val="FF0000"/>
                </a:solidFill>
                <a:latin typeface="Roboto"/>
                <a:ea typeface="Roboto"/>
                <a:cs typeface="Roboto"/>
                <a:sym typeface="Roboto"/>
              </a:rPr>
              <a:t>X_new = X_i + r * [ X_i - X_partner ]</a:t>
            </a:r>
            <a:r>
              <a:rPr lang="en">
                <a:latin typeface="Roboto"/>
                <a:ea typeface="Roboto"/>
                <a:cs typeface="Roboto"/>
                <a:sym typeface="Roboto"/>
              </a:rPr>
              <a:t> IF X_partner is better than X_i,</a:t>
            </a:r>
            <a:endParaRPr>
              <a:latin typeface="Roboto"/>
              <a:ea typeface="Roboto"/>
              <a:cs typeface="Roboto"/>
              <a:sym typeface="Roboto"/>
            </a:endParaRPr>
          </a:p>
          <a:p>
            <a:pPr indent="457200" lvl="0" marL="914400" rtl="0" algn="l">
              <a:spcBef>
                <a:spcPts val="0"/>
              </a:spcBef>
              <a:spcAft>
                <a:spcPts val="0"/>
              </a:spcAft>
              <a:buNone/>
            </a:pPr>
            <a:r>
              <a:rPr b="1" lang="en">
                <a:solidFill>
                  <a:srgbClr val="FF0000"/>
                </a:solidFill>
                <a:latin typeface="Roboto"/>
                <a:ea typeface="Roboto"/>
                <a:cs typeface="Roboto"/>
                <a:sym typeface="Roboto"/>
              </a:rPr>
              <a:t>X_new = X_i + r * [ X_i + X_partner ]</a:t>
            </a:r>
            <a:r>
              <a:rPr lang="en">
                <a:latin typeface="Roboto"/>
                <a:ea typeface="Roboto"/>
                <a:cs typeface="Roboto"/>
                <a:sym typeface="Roboto"/>
              </a:rPr>
              <a:t> OTHERWISE, where</a:t>
            </a:r>
            <a:endParaRPr>
              <a:latin typeface="Roboto"/>
              <a:ea typeface="Roboto"/>
              <a:cs typeface="Roboto"/>
              <a:sym typeface="Roboto"/>
            </a:endParaRPr>
          </a:p>
          <a:p>
            <a:pPr indent="457200" lvl="0" marL="457200" rtl="0" algn="l">
              <a:spcBef>
                <a:spcPts val="0"/>
              </a:spcBef>
              <a:spcAft>
                <a:spcPts val="0"/>
              </a:spcAft>
              <a:buNone/>
            </a:pPr>
            <a:r>
              <a:rPr lang="en">
                <a:solidFill>
                  <a:srgbClr val="0000FF"/>
                </a:solidFill>
                <a:latin typeface="Roboto"/>
                <a:ea typeface="Roboto"/>
                <a:cs typeface="Roboto"/>
                <a:sym typeface="Roboto"/>
              </a:rPr>
              <a:t>X_i</a:t>
            </a:r>
            <a:r>
              <a:rPr lang="en">
                <a:latin typeface="Roboto"/>
                <a:ea typeface="Roboto"/>
                <a:cs typeface="Roboto"/>
                <a:sym typeface="Roboto"/>
              </a:rPr>
              <a:t> = a single i’th solution in the population</a:t>
            </a:r>
            <a:endParaRPr>
              <a:latin typeface="Roboto"/>
              <a:ea typeface="Roboto"/>
              <a:cs typeface="Roboto"/>
              <a:sym typeface="Roboto"/>
            </a:endParaRPr>
          </a:p>
          <a:p>
            <a:pPr indent="457200" lvl="0" marL="457200" rtl="0" algn="l">
              <a:spcBef>
                <a:spcPts val="0"/>
              </a:spcBef>
              <a:spcAft>
                <a:spcPts val="0"/>
              </a:spcAft>
              <a:buNone/>
            </a:pPr>
            <a:r>
              <a:rPr lang="en">
                <a:solidFill>
                  <a:srgbClr val="0000FF"/>
                </a:solidFill>
                <a:latin typeface="Roboto"/>
                <a:ea typeface="Roboto"/>
                <a:cs typeface="Roboto"/>
                <a:sym typeface="Roboto"/>
              </a:rPr>
              <a:t>r</a:t>
            </a:r>
            <a:r>
              <a:rPr lang="en">
                <a:latin typeface="Roboto"/>
                <a:ea typeface="Roboto"/>
                <a:cs typeface="Roboto"/>
                <a:sym typeface="Roboto"/>
              </a:rPr>
              <a:t> = Coefficient that indicates the impact of the partner</a:t>
            </a:r>
            <a:endParaRPr>
              <a:latin typeface="Roboto"/>
              <a:ea typeface="Roboto"/>
              <a:cs typeface="Roboto"/>
              <a:sym typeface="Roboto"/>
            </a:endParaRPr>
          </a:p>
          <a:p>
            <a:pPr indent="457200" lvl="0" marL="457200" rtl="0" algn="l">
              <a:spcBef>
                <a:spcPts val="0"/>
              </a:spcBef>
              <a:spcAft>
                <a:spcPts val="0"/>
              </a:spcAft>
              <a:buNone/>
            </a:pPr>
            <a:r>
              <a:rPr lang="en">
                <a:solidFill>
                  <a:srgbClr val="0000FF"/>
                </a:solidFill>
                <a:latin typeface="Roboto"/>
                <a:ea typeface="Roboto"/>
                <a:cs typeface="Roboto"/>
                <a:sym typeface="Roboto"/>
              </a:rPr>
              <a:t>X_new</a:t>
            </a:r>
            <a:r>
              <a:rPr lang="en">
                <a:latin typeface="Roboto"/>
                <a:ea typeface="Roboto"/>
                <a:cs typeface="Roboto"/>
                <a:sym typeface="Roboto"/>
              </a:rPr>
              <a:t> = newly generated solution for the ith solution in the population</a:t>
            </a:r>
            <a:endParaRPr>
              <a:latin typeface="Roboto"/>
              <a:ea typeface="Roboto"/>
              <a:cs typeface="Roboto"/>
              <a:sym typeface="Roboto"/>
            </a:endParaRPr>
          </a:p>
          <a:p>
            <a:pPr indent="457200" lvl="0" marL="457200" rtl="0" algn="l">
              <a:spcBef>
                <a:spcPts val="0"/>
              </a:spcBef>
              <a:spcAft>
                <a:spcPts val="0"/>
              </a:spcAft>
              <a:buNone/>
            </a:pPr>
            <a:r>
              <a:rPr lang="en">
                <a:solidFill>
                  <a:srgbClr val="0000FF"/>
                </a:solidFill>
                <a:latin typeface="Roboto"/>
                <a:ea typeface="Roboto"/>
                <a:cs typeface="Roboto"/>
                <a:sym typeface="Roboto"/>
              </a:rPr>
              <a:t>X_partner</a:t>
            </a:r>
            <a:r>
              <a:rPr lang="en">
                <a:latin typeface="Roboto"/>
                <a:ea typeface="Roboto"/>
                <a:cs typeface="Roboto"/>
                <a:sym typeface="Roboto"/>
              </a:rPr>
              <a:t> = mean of the population</a:t>
            </a:r>
            <a:endParaRPr>
              <a:latin typeface="Roboto"/>
              <a:ea typeface="Roboto"/>
              <a:cs typeface="Roboto"/>
              <a:sym typeface="Roboto"/>
            </a:endParaRPr>
          </a:p>
          <a:p>
            <a:pPr indent="457200" lvl="0" marL="457200" rtl="0" algn="l">
              <a:spcBef>
                <a:spcPts val="0"/>
              </a:spcBef>
              <a:spcAft>
                <a:spcPts val="0"/>
              </a:spcAft>
              <a:buNone/>
            </a:pPr>
            <a:r>
              <a:rPr lang="en">
                <a:solidFill>
                  <a:srgbClr val="0000FF"/>
                </a:solidFill>
                <a:latin typeface="Roboto"/>
                <a:ea typeface="Roboto"/>
                <a:cs typeface="Roboto"/>
                <a:sym typeface="Roboto"/>
              </a:rPr>
              <a:t>X_best</a:t>
            </a:r>
            <a:r>
              <a:rPr lang="en">
                <a:latin typeface="Roboto"/>
                <a:ea typeface="Roboto"/>
                <a:cs typeface="Roboto"/>
                <a:sym typeface="Roboto"/>
              </a:rPr>
              <a:t> = teacher (best solution in the population)</a:t>
            </a:r>
            <a:endParaRPr>
              <a:latin typeface="Roboto"/>
              <a:ea typeface="Roboto"/>
              <a:cs typeface="Roboto"/>
              <a:sym typeface="Roboto"/>
            </a:endParaRPr>
          </a:p>
          <a:p>
            <a:pPr indent="-317500" lvl="0" marL="457200" rtl="0" algn="l">
              <a:spcBef>
                <a:spcPts val="0"/>
              </a:spcBef>
              <a:spcAft>
                <a:spcPts val="0"/>
              </a:spcAft>
              <a:buSzPts val="1400"/>
              <a:buFont typeface="Roboto"/>
              <a:buChar char="❖"/>
            </a:pPr>
            <a:r>
              <a:rPr lang="en">
                <a:latin typeface="Roboto"/>
                <a:ea typeface="Roboto"/>
                <a:cs typeface="Roboto"/>
                <a:sym typeface="Roboto"/>
              </a:rPr>
              <a:t>Once the new solution (X_new) is calculated using above formula, a greedy selection is undergone. If the X_new is better than X_i, it is updated in the population, Else it is rejected and the old is kept unchanged.</a:t>
            </a:r>
            <a:endParaRPr>
              <a:latin typeface="Roboto"/>
              <a:ea typeface="Roboto"/>
              <a:cs typeface="Roboto"/>
              <a:sym typeface="Roboto"/>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36"/>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700">
                <a:latin typeface="Lato"/>
                <a:ea typeface="Lato"/>
                <a:cs typeface="Lato"/>
                <a:sym typeface="Lato"/>
              </a:rPr>
              <a:t>WORKING OF </a:t>
            </a:r>
            <a:r>
              <a:rPr b="1" lang="en" sz="2700">
                <a:latin typeface="Lato"/>
                <a:ea typeface="Lato"/>
                <a:cs typeface="Lato"/>
                <a:sym typeface="Lato"/>
              </a:rPr>
              <a:t>H-TLBO</a:t>
            </a:r>
            <a:endParaRPr b="1" sz="3000"/>
          </a:p>
        </p:txBody>
      </p:sp>
      <p:sp>
        <p:nvSpPr>
          <p:cNvPr id="232" name="Google Shape;232;p36"/>
          <p:cNvSpPr txBox="1"/>
          <p:nvPr/>
        </p:nvSpPr>
        <p:spPr>
          <a:xfrm>
            <a:off x="1714525" y="763675"/>
            <a:ext cx="50685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solidFill>
                  <a:schemeClr val="dk1"/>
                </a:solidFill>
                <a:latin typeface="Roboto"/>
                <a:ea typeface="Roboto"/>
                <a:cs typeface="Roboto"/>
                <a:sym typeface="Roboto"/>
              </a:rPr>
              <a:t>III) PEER PRESSURE OVERCOMING</a:t>
            </a:r>
            <a:r>
              <a:rPr b="1" lang="en" sz="1600">
                <a:solidFill>
                  <a:schemeClr val="dk1"/>
                </a:solidFill>
                <a:latin typeface="Roboto"/>
                <a:ea typeface="Roboto"/>
                <a:cs typeface="Roboto"/>
                <a:sym typeface="Roboto"/>
              </a:rPr>
              <a:t> PHASE</a:t>
            </a:r>
            <a:endParaRPr b="1" sz="1600">
              <a:solidFill>
                <a:schemeClr val="dk1"/>
              </a:solidFill>
              <a:latin typeface="Roboto"/>
              <a:ea typeface="Roboto"/>
              <a:cs typeface="Roboto"/>
              <a:sym typeface="Roboto"/>
            </a:endParaRPr>
          </a:p>
        </p:txBody>
      </p:sp>
      <p:sp>
        <p:nvSpPr>
          <p:cNvPr id="233" name="Google Shape;233;p36"/>
          <p:cNvSpPr txBox="1"/>
          <p:nvPr/>
        </p:nvSpPr>
        <p:spPr>
          <a:xfrm>
            <a:off x="678325" y="1292100"/>
            <a:ext cx="8036400" cy="34170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Roboto"/>
              <a:buChar char="❖"/>
            </a:pPr>
            <a:r>
              <a:rPr lang="en">
                <a:latin typeface="Roboto"/>
                <a:ea typeface="Roboto"/>
                <a:cs typeface="Roboto"/>
                <a:sym typeface="Roboto"/>
              </a:rPr>
              <a:t>The third and last phase in teaching learning based optimization is the peer pressure overcoming phase.</a:t>
            </a:r>
            <a:endParaRPr>
              <a:latin typeface="Roboto"/>
              <a:ea typeface="Roboto"/>
              <a:cs typeface="Roboto"/>
              <a:sym typeface="Roboto"/>
            </a:endParaRPr>
          </a:p>
          <a:p>
            <a:pPr indent="-317500" lvl="0" marL="457200" rtl="0" algn="l">
              <a:spcBef>
                <a:spcPts val="0"/>
              </a:spcBef>
              <a:spcAft>
                <a:spcPts val="0"/>
              </a:spcAft>
              <a:buSzPts val="1400"/>
              <a:buFont typeface="Roboto"/>
              <a:buChar char="❖"/>
            </a:pPr>
            <a:r>
              <a:rPr lang="en">
                <a:latin typeface="Roboto"/>
                <a:ea typeface="Roboto"/>
                <a:cs typeface="Roboto"/>
                <a:sym typeface="Roboto"/>
              </a:rPr>
              <a:t>In this step, for the i’th solution in the population, after it undergoes teaching and learning phase, it is checked if it was updated or not.</a:t>
            </a:r>
            <a:endParaRPr>
              <a:latin typeface="Roboto"/>
              <a:ea typeface="Roboto"/>
              <a:cs typeface="Roboto"/>
              <a:sym typeface="Roboto"/>
            </a:endParaRPr>
          </a:p>
          <a:p>
            <a:pPr indent="-317500" lvl="0" marL="457200" rtl="0" algn="l">
              <a:spcBef>
                <a:spcPts val="0"/>
              </a:spcBef>
              <a:spcAft>
                <a:spcPts val="0"/>
              </a:spcAft>
              <a:buSzPts val="1400"/>
              <a:buFont typeface="Roboto"/>
              <a:buChar char="❖"/>
            </a:pPr>
            <a:r>
              <a:rPr lang="en">
                <a:latin typeface="Roboto"/>
                <a:ea typeface="Roboto"/>
                <a:cs typeface="Roboto"/>
                <a:sym typeface="Roboto"/>
              </a:rPr>
              <a:t>If the X_i gets updated, the counter_i is set to 0 and if the old value is retained, its counter_i is incremented by 1.</a:t>
            </a:r>
            <a:endParaRPr>
              <a:latin typeface="Roboto"/>
              <a:ea typeface="Roboto"/>
              <a:cs typeface="Roboto"/>
              <a:sym typeface="Roboto"/>
            </a:endParaRPr>
          </a:p>
          <a:p>
            <a:pPr indent="-317500" lvl="0" marL="457200" rtl="0" algn="l">
              <a:spcBef>
                <a:spcPts val="0"/>
              </a:spcBef>
              <a:spcAft>
                <a:spcPts val="0"/>
              </a:spcAft>
              <a:buSzPts val="1400"/>
              <a:buFont typeface="Roboto"/>
              <a:buChar char="❖"/>
            </a:pPr>
            <a:r>
              <a:rPr lang="en">
                <a:latin typeface="Roboto"/>
                <a:ea typeface="Roboto"/>
                <a:cs typeface="Roboto"/>
                <a:sym typeface="Roboto"/>
              </a:rPr>
              <a:t>After doing the above steps, the counter_i is checked if it is exceeding the counter limit. </a:t>
            </a:r>
            <a:endParaRPr>
              <a:latin typeface="Roboto"/>
              <a:ea typeface="Roboto"/>
              <a:cs typeface="Roboto"/>
              <a:sym typeface="Roboto"/>
            </a:endParaRPr>
          </a:p>
          <a:p>
            <a:pPr indent="-317500" lvl="0" marL="457200" rtl="0" algn="l">
              <a:spcBef>
                <a:spcPts val="0"/>
              </a:spcBef>
              <a:spcAft>
                <a:spcPts val="0"/>
              </a:spcAft>
              <a:buSzPts val="1400"/>
              <a:buFont typeface="Roboto"/>
              <a:buChar char="❖"/>
            </a:pPr>
            <a:r>
              <a:rPr lang="en">
                <a:latin typeface="Roboto"/>
                <a:ea typeface="Roboto"/>
                <a:cs typeface="Roboto"/>
                <a:sym typeface="Roboto"/>
              </a:rPr>
              <a:t>If the counter_i exceeds the </a:t>
            </a:r>
            <a:r>
              <a:rPr lang="en">
                <a:latin typeface="Roboto"/>
                <a:ea typeface="Roboto"/>
                <a:cs typeface="Roboto"/>
                <a:sym typeface="Roboto"/>
              </a:rPr>
              <a:t>counter limit, then the solution is removed from the population and is updated with a randomly generated sequence.</a:t>
            </a:r>
            <a:endParaRPr>
              <a:latin typeface="Roboto"/>
              <a:ea typeface="Roboto"/>
              <a:cs typeface="Roboto"/>
              <a:sym typeface="Roboto"/>
            </a:endParaRPr>
          </a:p>
          <a:p>
            <a:pPr indent="-317500" lvl="0" marL="457200" rtl="0" algn="l">
              <a:spcBef>
                <a:spcPts val="0"/>
              </a:spcBef>
              <a:spcAft>
                <a:spcPts val="0"/>
              </a:spcAft>
              <a:buSzPts val="1400"/>
              <a:buFont typeface="Roboto"/>
              <a:buChar char="❖"/>
            </a:pPr>
            <a:r>
              <a:rPr lang="en">
                <a:latin typeface="Roboto"/>
                <a:ea typeface="Roboto"/>
                <a:cs typeface="Roboto"/>
                <a:sym typeface="Roboto"/>
              </a:rPr>
              <a:t>This phase is implemented to help H-TLBO to overcome from trapping in the local minima.</a:t>
            </a:r>
            <a:endParaRPr>
              <a:latin typeface="Roboto"/>
              <a:ea typeface="Roboto"/>
              <a:cs typeface="Roboto"/>
              <a:sym typeface="Roboto"/>
            </a:endParaRPr>
          </a:p>
          <a:p>
            <a:pPr indent="-317500" lvl="0" marL="457200" rtl="0" algn="l">
              <a:spcBef>
                <a:spcPts val="0"/>
              </a:spcBef>
              <a:spcAft>
                <a:spcPts val="0"/>
              </a:spcAft>
              <a:buSzPts val="1400"/>
              <a:buFont typeface="Roboto"/>
              <a:buChar char="❖"/>
            </a:pPr>
            <a:r>
              <a:rPr lang="en">
                <a:latin typeface="Roboto"/>
                <a:ea typeface="Roboto"/>
                <a:cs typeface="Roboto"/>
                <a:sym typeface="Roboto"/>
              </a:rPr>
              <a:t>To avoid removing the global minima from the solution, a separate variable is used to keep the solutions removed like this.</a:t>
            </a:r>
            <a:endParaRPr>
              <a:latin typeface="Roboto"/>
              <a:ea typeface="Roboto"/>
              <a:cs typeface="Roboto"/>
              <a:sym typeface="Roboto"/>
            </a:endParaRPr>
          </a:p>
          <a:p>
            <a:pPr indent="-317500" lvl="0" marL="457200" rtl="0" algn="l">
              <a:spcBef>
                <a:spcPts val="0"/>
              </a:spcBef>
              <a:spcAft>
                <a:spcPts val="0"/>
              </a:spcAft>
              <a:buSzPts val="1400"/>
              <a:buFont typeface="Roboto"/>
              <a:buChar char="❖"/>
            </a:pPr>
            <a:r>
              <a:rPr lang="en">
                <a:latin typeface="Roboto"/>
                <a:ea typeface="Roboto"/>
                <a:cs typeface="Roboto"/>
                <a:sym typeface="Roboto"/>
              </a:rPr>
              <a:t>This variable holds the best removed solution from the population in this phase.</a:t>
            </a:r>
            <a:endParaRPr>
              <a:latin typeface="Roboto"/>
              <a:ea typeface="Roboto"/>
              <a:cs typeface="Roboto"/>
              <a:sym typeface="Roboto"/>
            </a:endParaRPr>
          </a:p>
          <a:p>
            <a:pPr indent="-317500" lvl="0" marL="457200" rtl="0" algn="l">
              <a:spcBef>
                <a:spcPts val="0"/>
              </a:spcBef>
              <a:spcAft>
                <a:spcPts val="0"/>
              </a:spcAft>
              <a:buSzPts val="1400"/>
              <a:buFont typeface="Roboto"/>
              <a:buChar char="❖"/>
            </a:pPr>
            <a:r>
              <a:rPr lang="en">
                <a:latin typeface="Roboto"/>
                <a:ea typeface="Roboto"/>
                <a:cs typeface="Roboto"/>
                <a:sym typeface="Roboto"/>
              </a:rPr>
              <a:t>While displaying the solution, the current population is compared with this variable and the best among them is printed as the solution.</a:t>
            </a:r>
            <a:endParaRPr>
              <a:latin typeface="Roboto"/>
              <a:ea typeface="Roboto"/>
              <a:cs typeface="Roboto"/>
              <a:sym typeface="Roboto"/>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37"/>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700">
                <a:latin typeface="Lato"/>
                <a:ea typeface="Lato"/>
                <a:cs typeface="Lato"/>
                <a:sym typeface="Lato"/>
              </a:rPr>
              <a:t>WORKING OF </a:t>
            </a:r>
            <a:r>
              <a:rPr b="1" lang="en" sz="2700">
                <a:latin typeface="Lato"/>
                <a:ea typeface="Lato"/>
                <a:cs typeface="Lato"/>
                <a:sym typeface="Lato"/>
              </a:rPr>
              <a:t>H-TLBO</a:t>
            </a:r>
            <a:endParaRPr b="1" sz="3000"/>
          </a:p>
        </p:txBody>
      </p:sp>
      <p:sp>
        <p:nvSpPr>
          <p:cNvPr id="239" name="Google Shape;239;p37"/>
          <p:cNvSpPr txBox="1"/>
          <p:nvPr/>
        </p:nvSpPr>
        <p:spPr>
          <a:xfrm>
            <a:off x="1736975" y="793625"/>
            <a:ext cx="50685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solidFill>
                  <a:schemeClr val="dk1"/>
                </a:solidFill>
                <a:latin typeface="Roboto"/>
                <a:ea typeface="Roboto"/>
                <a:cs typeface="Roboto"/>
                <a:sym typeface="Roboto"/>
              </a:rPr>
              <a:t>CALCULATING THE MEAN OF THE POPULATION</a:t>
            </a:r>
            <a:endParaRPr b="1" sz="1600">
              <a:solidFill>
                <a:schemeClr val="dk1"/>
              </a:solidFill>
              <a:latin typeface="Roboto"/>
              <a:ea typeface="Roboto"/>
              <a:cs typeface="Roboto"/>
              <a:sym typeface="Roboto"/>
            </a:endParaRPr>
          </a:p>
        </p:txBody>
      </p:sp>
      <p:sp>
        <p:nvSpPr>
          <p:cNvPr id="240" name="Google Shape;240;p37"/>
          <p:cNvSpPr txBox="1"/>
          <p:nvPr/>
        </p:nvSpPr>
        <p:spPr>
          <a:xfrm>
            <a:off x="693300" y="1224725"/>
            <a:ext cx="8036400" cy="32016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Roboto"/>
              <a:buChar char="❖"/>
            </a:pPr>
            <a:r>
              <a:rPr lang="en">
                <a:latin typeface="Roboto"/>
                <a:ea typeface="Roboto"/>
                <a:cs typeface="Roboto"/>
                <a:sym typeface="Roboto"/>
              </a:rPr>
              <a:t>As mentioned in the previous slide, in teacher phase calculation of the mean of the population is used in the equation, </a:t>
            </a:r>
            <a:r>
              <a:rPr b="1" lang="en">
                <a:solidFill>
                  <a:srgbClr val="FF0000"/>
                </a:solidFill>
                <a:latin typeface="Roboto"/>
                <a:ea typeface="Roboto"/>
                <a:cs typeface="Roboto"/>
                <a:sym typeface="Roboto"/>
              </a:rPr>
              <a:t>X_new = X_i + r * [ </a:t>
            </a:r>
            <a:r>
              <a:rPr b="1" lang="en">
                <a:solidFill>
                  <a:srgbClr val="FF0000"/>
                </a:solidFill>
                <a:highlight>
                  <a:srgbClr val="00FFFF"/>
                </a:highlight>
                <a:latin typeface="Roboto"/>
                <a:ea typeface="Roboto"/>
                <a:cs typeface="Roboto"/>
                <a:sym typeface="Roboto"/>
              </a:rPr>
              <a:t>X_mean</a:t>
            </a:r>
            <a:r>
              <a:rPr b="1" lang="en">
                <a:solidFill>
                  <a:srgbClr val="FF0000"/>
                </a:solidFill>
                <a:latin typeface="Roboto"/>
                <a:ea typeface="Roboto"/>
                <a:cs typeface="Roboto"/>
                <a:sym typeface="Roboto"/>
              </a:rPr>
              <a:t> - (Tf * X_best) ].</a:t>
            </a:r>
            <a:endParaRPr b="1">
              <a:solidFill>
                <a:srgbClr val="FF0000"/>
              </a:solidFill>
              <a:latin typeface="Roboto"/>
              <a:ea typeface="Roboto"/>
              <a:cs typeface="Roboto"/>
              <a:sym typeface="Roboto"/>
            </a:endParaRPr>
          </a:p>
          <a:p>
            <a:pPr indent="-317500" lvl="0" marL="457200" rtl="0" algn="l">
              <a:spcBef>
                <a:spcPts val="0"/>
              </a:spcBef>
              <a:spcAft>
                <a:spcPts val="0"/>
              </a:spcAft>
              <a:buSzPts val="1400"/>
              <a:buFont typeface="Roboto"/>
              <a:buChar char="❖"/>
            </a:pPr>
            <a:r>
              <a:rPr lang="en">
                <a:latin typeface="Roboto"/>
                <a:ea typeface="Roboto"/>
                <a:cs typeface="Roboto"/>
                <a:sym typeface="Roboto"/>
              </a:rPr>
              <a:t>As the traditional way of calculating the mean can’t be used here (discrete optimization problem), a different methodology is utilised here.</a:t>
            </a:r>
            <a:endParaRPr>
              <a:latin typeface="Roboto"/>
              <a:ea typeface="Roboto"/>
              <a:cs typeface="Roboto"/>
              <a:sym typeface="Roboto"/>
            </a:endParaRPr>
          </a:p>
          <a:p>
            <a:pPr indent="-317500" lvl="0" marL="457200" rtl="0" algn="l">
              <a:spcBef>
                <a:spcPts val="0"/>
              </a:spcBef>
              <a:spcAft>
                <a:spcPts val="0"/>
              </a:spcAft>
              <a:buSzPts val="1400"/>
              <a:buFont typeface="Roboto"/>
              <a:buChar char="❖"/>
            </a:pPr>
            <a:r>
              <a:rPr lang="en">
                <a:latin typeface="Roboto"/>
                <a:ea typeface="Roboto"/>
                <a:cs typeface="Roboto"/>
                <a:sym typeface="Roboto"/>
              </a:rPr>
              <a:t>The calculation is done as,</a:t>
            </a:r>
            <a:endParaRPr>
              <a:latin typeface="Roboto"/>
              <a:ea typeface="Roboto"/>
              <a:cs typeface="Roboto"/>
              <a:sym typeface="Roboto"/>
            </a:endParaRPr>
          </a:p>
          <a:p>
            <a:pPr indent="0" lvl="0" marL="457200" rtl="0" algn="l">
              <a:spcBef>
                <a:spcPts val="0"/>
              </a:spcBef>
              <a:spcAft>
                <a:spcPts val="0"/>
              </a:spcAft>
              <a:buNone/>
            </a:pPr>
            <a:r>
              <a:t/>
            </a:r>
            <a:endParaRPr>
              <a:latin typeface="Roboto"/>
              <a:ea typeface="Roboto"/>
              <a:cs typeface="Roboto"/>
              <a:sym typeface="Roboto"/>
            </a:endParaRPr>
          </a:p>
          <a:p>
            <a:pPr indent="-317500" lvl="0" marL="914400" rtl="0" algn="l">
              <a:spcBef>
                <a:spcPts val="0"/>
              </a:spcBef>
              <a:spcAft>
                <a:spcPts val="0"/>
              </a:spcAft>
              <a:buClr>
                <a:srgbClr val="0000FF"/>
              </a:buClr>
              <a:buSzPts val="1400"/>
              <a:buFont typeface="Roboto"/>
              <a:buChar char="➔"/>
            </a:pPr>
            <a:r>
              <a:rPr lang="en">
                <a:solidFill>
                  <a:srgbClr val="0000FF"/>
                </a:solidFill>
                <a:latin typeface="Roboto"/>
                <a:ea typeface="Roboto"/>
                <a:cs typeface="Roboto"/>
                <a:sym typeface="Roboto"/>
              </a:rPr>
              <a:t>First the average of the task numbers in that j’th location in the population is calculated.</a:t>
            </a:r>
            <a:endParaRPr>
              <a:solidFill>
                <a:srgbClr val="0000FF"/>
              </a:solidFill>
              <a:latin typeface="Roboto"/>
              <a:ea typeface="Roboto"/>
              <a:cs typeface="Roboto"/>
              <a:sym typeface="Roboto"/>
            </a:endParaRPr>
          </a:p>
          <a:p>
            <a:pPr indent="-317500" lvl="0" marL="914400" rtl="0" algn="l">
              <a:spcBef>
                <a:spcPts val="0"/>
              </a:spcBef>
              <a:spcAft>
                <a:spcPts val="0"/>
              </a:spcAft>
              <a:buClr>
                <a:srgbClr val="0000FF"/>
              </a:buClr>
              <a:buSzPts val="1400"/>
              <a:buFont typeface="Roboto"/>
              <a:buChar char="➔"/>
            </a:pPr>
            <a:r>
              <a:rPr lang="en">
                <a:solidFill>
                  <a:srgbClr val="0000FF"/>
                </a:solidFill>
                <a:latin typeface="Roboto"/>
                <a:ea typeface="Roboto"/>
                <a:cs typeface="Roboto"/>
                <a:sym typeface="Roboto"/>
              </a:rPr>
              <a:t>If the calculated average is not already present in the mean sequence, then it is pushed in to mean sequence.</a:t>
            </a:r>
            <a:endParaRPr>
              <a:solidFill>
                <a:srgbClr val="0000FF"/>
              </a:solidFill>
              <a:latin typeface="Roboto"/>
              <a:ea typeface="Roboto"/>
              <a:cs typeface="Roboto"/>
              <a:sym typeface="Roboto"/>
            </a:endParaRPr>
          </a:p>
          <a:p>
            <a:pPr indent="-317500" lvl="0" marL="914400" rtl="0" algn="l">
              <a:spcBef>
                <a:spcPts val="0"/>
              </a:spcBef>
              <a:spcAft>
                <a:spcPts val="0"/>
              </a:spcAft>
              <a:buClr>
                <a:srgbClr val="0000FF"/>
              </a:buClr>
              <a:buSzPts val="1400"/>
              <a:buFont typeface="Roboto"/>
              <a:buChar char="➔"/>
            </a:pPr>
            <a:r>
              <a:rPr lang="en">
                <a:solidFill>
                  <a:srgbClr val="0000FF"/>
                </a:solidFill>
                <a:latin typeface="Roboto"/>
                <a:ea typeface="Roboto"/>
                <a:cs typeface="Roboto"/>
                <a:sym typeface="Roboto"/>
              </a:rPr>
              <a:t>If the calculated mean value is already present in the mean sequence, then closest value to the mean in that j’th location of the population is inserted if it is not present in the mean sequence.</a:t>
            </a:r>
            <a:endParaRPr>
              <a:solidFill>
                <a:srgbClr val="0000FF"/>
              </a:solidFill>
              <a:latin typeface="Roboto"/>
              <a:ea typeface="Roboto"/>
              <a:cs typeface="Roboto"/>
              <a:sym typeface="Roboto"/>
            </a:endParaRPr>
          </a:p>
          <a:p>
            <a:pPr indent="-317500" lvl="0" marL="914400" rtl="0" algn="l">
              <a:spcBef>
                <a:spcPts val="0"/>
              </a:spcBef>
              <a:spcAft>
                <a:spcPts val="0"/>
              </a:spcAft>
              <a:buClr>
                <a:srgbClr val="0000FF"/>
              </a:buClr>
              <a:buSzPts val="1400"/>
              <a:buFont typeface="Roboto"/>
              <a:buChar char="➔"/>
            </a:pPr>
            <a:r>
              <a:rPr lang="en">
                <a:solidFill>
                  <a:srgbClr val="0000FF"/>
                </a:solidFill>
                <a:latin typeface="Roboto"/>
                <a:ea typeface="Roboto"/>
                <a:cs typeface="Roboto"/>
                <a:sym typeface="Roboto"/>
              </a:rPr>
              <a:t>Otherwise, a random number is generated within the range of 1 - n (number of tasks) and is inserted in the mean sequence if it is not already present in the mean sequence.</a:t>
            </a:r>
            <a:endParaRPr>
              <a:solidFill>
                <a:srgbClr val="0000FF"/>
              </a:solidFill>
              <a:latin typeface="Roboto"/>
              <a:ea typeface="Roboto"/>
              <a:cs typeface="Roboto"/>
              <a:sym typeface="Roboto"/>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38"/>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700">
                <a:latin typeface="Lato"/>
                <a:ea typeface="Lato"/>
                <a:cs typeface="Lato"/>
                <a:sym typeface="Lato"/>
              </a:rPr>
              <a:t>WORKING OF </a:t>
            </a:r>
            <a:r>
              <a:rPr b="1" lang="en" sz="2700">
                <a:latin typeface="Lato"/>
                <a:ea typeface="Lato"/>
                <a:cs typeface="Lato"/>
                <a:sym typeface="Lato"/>
              </a:rPr>
              <a:t>H-TLBO</a:t>
            </a:r>
            <a:endParaRPr b="1" sz="3000"/>
          </a:p>
        </p:txBody>
      </p:sp>
      <p:sp>
        <p:nvSpPr>
          <p:cNvPr id="246" name="Google Shape;246;p38"/>
          <p:cNvSpPr txBox="1"/>
          <p:nvPr/>
        </p:nvSpPr>
        <p:spPr>
          <a:xfrm>
            <a:off x="1736975" y="793625"/>
            <a:ext cx="50685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solidFill>
                  <a:schemeClr val="dk1"/>
                </a:solidFill>
                <a:latin typeface="Roboto"/>
                <a:ea typeface="Roboto"/>
                <a:cs typeface="Roboto"/>
                <a:sym typeface="Roboto"/>
              </a:rPr>
              <a:t>SUBTRACTION OPERATOR</a:t>
            </a:r>
            <a:endParaRPr b="1" sz="1600">
              <a:solidFill>
                <a:schemeClr val="dk1"/>
              </a:solidFill>
              <a:latin typeface="Roboto"/>
              <a:ea typeface="Roboto"/>
              <a:cs typeface="Roboto"/>
              <a:sym typeface="Roboto"/>
            </a:endParaRPr>
          </a:p>
        </p:txBody>
      </p:sp>
      <p:sp>
        <p:nvSpPr>
          <p:cNvPr id="247" name="Google Shape;247;p38"/>
          <p:cNvSpPr txBox="1"/>
          <p:nvPr/>
        </p:nvSpPr>
        <p:spPr>
          <a:xfrm>
            <a:off x="693300" y="1224725"/>
            <a:ext cx="8036400" cy="2986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Roboto"/>
              <a:buChar char="❖"/>
            </a:pPr>
            <a:r>
              <a:rPr lang="en">
                <a:latin typeface="Roboto"/>
                <a:ea typeface="Roboto"/>
                <a:cs typeface="Roboto"/>
                <a:sym typeface="Roboto"/>
              </a:rPr>
              <a:t>As mentioned in the previous slide, in teacher phase and learner phase, subtraction of the solutions is done as, </a:t>
            </a:r>
            <a:endParaRPr>
              <a:latin typeface="Roboto"/>
              <a:ea typeface="Roboto"/>
              <a:cs typeface="Roboto"/>
              <a:sym typeface="Roboto"/>
            </a:endParaRPr>
          </a:p>
          <a:p>
            <a:pPr indent="0" lvl="0" marL="1371600" rtl="0" algn="l">
              <a:spcBef>
                <a:spcPts val="0"/>
              </a:spcBef>
              <a:spcAft>
                <a:spcPts val="0"/>
              </a:spcAft>
              <a:buNone/>
            </a:pPr>
            <a:r>
              <a:rPr b="1" lang="en">
                <a:solidFill>
                  <a:srgbClr val="FF0000"/>
                </a:solidFill>
                <a:latin typeface="Roboto"/>
                <a:ea typeface="Roboto"/>
                <a:cs typeface="Roboto"/>
                <a:sym typeface="Roboto"/>
              </a:rPr>
              <a:t>X_new = X_i + r * [ </a:t>
            </a:r>
            <a:r>
              <a:rPr b="1" lang="en">
                <a:solidFill>
                  <a:srgbClr val="FF0000"/>
                </a:solidFill>
                <a:highlight>
                  <a:srgbClr val="00FFFF"/>
                </a:highlight>
                <a:latin typeface="Roboto"/>
                <a:ea typeface="Roboto"/>
                <a:cs typeface="Roboto"/>
                <a:sym typeface="Roboto"/>
              </a:rPr>
              <a:t>X_mean - (Tf * X_best)</a:t>
            </a:r>
            <a:r>
              <a:rPr b="1" lang="en">
                <a:solidFill>
                  <a:srgbClr val="FF0000"/>
                </a:solidFill>
                <a:latin typeface="Roboto"/>
                <a:ea typeface="Roboto"/>
                <a:cs typeface="Roboto"/>
                <a:sym typeface="Roboto"/>
              </a:rPr>
              <a:t> ].</a:t>
            </a:r>
            <a:endParaRPr b="1">
              <a:solidFill>
                <a:srgbClr val="FF0000"/>
              </a:solidFill>
              <a:latin typeface="Roboto"/>
              <a:ea typeface="Roboto"/>
              <a:cs typeface="Roboto"/>
              <a:sym typeface="Roboto"/>
            </a:endParaRPr>
          </a:p>
          <a:p>
            <a:pPr indent="-317500" lvl="0" marL="457200" rtl="0" algn="l">
              <a:spcBef>
                <a:spcPts val="0"/>
              </a:spcBef>
              <a:spcAft>
                <a:spcPts val="0"/>
              </a:spcAft>
              <a:buSzPts val="1400"/>
              <a:buFont typeface="Roboto"/>
              <a:buChar char="❖"/>
            </a:pPr>
            <a:r>
              <a:rPr lang="en">
                <a:latin typeface="Roboto"/>
                <a:ea typeface="Roboto"/>
                <a:cs typeface="Roboto"/>
                <a:sym typeface="Roboto"/>
              </a:rPr>
              <a:t>As the traditional way of subtraction is not possible here as the variables are discrete, a different </a:t>
            </a:r>
            <a:r>
              <a:rPr lang="en">
                <a:latin typeface="Roboto"/>
                <a:ea typeface="Roboto"/>
                <a:cs typeface="Roboto"/>
                <a:sym typeface="Roboto"/>
              </a:rPr>
              <a:t>methodology is used as,</a:t>
            </a:r>
            <a:endParaRPr>
              <a:latin typeface="Roboto"/>
              <a:ea typeface="Roboto"/>
              <a:cs typeface="Roboto"/>
              <a:sym typeface="Roboto"/>
            </a:endParaRPr>
          </a:p>
          <a:p>
            <a:pPr indent="0" lvl="0" marL="457200" rtl="0" algn="l">
              <a:spcBef>
                <a:spcPts val="0"/>
              </a:spcBef>
              <a:spcAft>
                <a:spcPts val="0"/>
              </a:spcAft>
              <a:buNone/>
            </a:pPr>
            <a:r>
              <a:t/>
            </a:r>
            <a:endParaRPr>
              <a:latin typeface="Roboto"/>
              <a:ea typeface="Roboto"/>
              <a:cs typeface="Roboto"/>
              <a:sym typeface="Roboto"/>
            </a:endParaRPr>
          </a:p>
          <a:p>
            <a:pPr indent="-317500" lvl="0" marL="914400" rtl="0" algn="l">
              <a:spcBef>
                <a:spcPts val="0"/>
              </a:spcBef>
              <a:spcAft>
                <a:spcPts val="0"/>
              </a:spcAft>
              <a:buClr>
                <a:srgbClr val="0000FF"/>
              </a:buClr>
              <a:buSzPts val="1400"/>
              <a:buFont typeface="Roboto"/>
              <a:buChar char="➔"/>
            </a:pPr>
            <a:r>
              <a:rPr lang="en">
                <a:solidFill>
                  <a:srgbClr val="0000FF"/>
                </a:solidFill>
                <a:latin typeface="Roboto"/>
                <a:ea typeface="Roboto"/>
                <a:cs typeface="Roboto"/>
                <a:sym typeface="Roboto"/>
              </a:rPr>
              <a:t>For each task number in i’th position of the sequences, if both the sequence have same task number, then 0 is inserted in the i’th position of the result.</a:t>
            </a:r>
            <a:endParaRPr>
              <a:solidFill>
                <a:srgbClr val="0000FF"/>
              </a:solidFill>
              <a:latin typeface="Roboto"/>
              <a:ea typeface="Roboto"/>
              <a:cs typeface="Roboto"/>
              <a:sym typeface="Roboto"/>
            </a:endParaRPr>
          </a:p>
          <a:p>
            <a:pPr indent="-317500" lvl="0" marL="914400" rtl="0" algn="l">
              <a:spcBef>
                <a:spcPts val="0"/>
              </a:spcBef>
              <a:spcAft>
                <a:spcPts val="0"/>
              </a:spcAft>
              <a:buClr>
                <a:srgbClr val="0000FF"/>
              </a:buClr>
              <a:buSzPts val="1400"/>
              <a:buFont typeface="Roboto"/>
              <a:buChar char="➔"/>
            </a:pPr>
            <a:r>
              <a:rPr lang="en">
                <a:solidFill>
                  <a:srgbClr val="0000FF"/>
                </a:solidFill>
                <a:latin typeface="Roboto"/>
                <a:ea typeface="Roboto"/>
                <a:cs typeface="Roboto"/>
                <a:sym typeface="Roboto"/>
              </a:rPr>
              <a:t>If they are not same, a random number is generated between 0 and 1 and is compared with the coefficient(Tf / Tp).</a:t>
            </a:r>
            <a:endParaRPr>
              <a:solidFill>
                <a:srgbClr val="0000FF"/>
              </a:solidFill>
              <a:latin typeface="Roboto"/>
              <a:ea typeface="Roboto"/>
              <a:cs typeface="Roboto"/>
              <a:sym typeface="Roboto"/>
            </a:endParaRPr>
          </a:p>
          <a:p>
            <a:pPr indent="-317500" lvl="0" marL="914400" rtl="0" algn="l">
              <a:spcBef>
                <a:spcPts val="0"/>
              </a:spcBef>
              <a:spcAft>
                <a:spcPts val="0"/>
              </a:spcAft>
              <a:buClr>
                <a:srgbClr val="0000FF"/>
              </a:buClr>
              <a:buSzPts val="1400"/>
              <a:buFont typeface="Roboto"/>
              <a:buChar char="➔"/>
            </a:pPr>
            <a:r>
              <a:rPr lang="en">
                <a:solidFill>
                  <a:srgbClr val="0000FF"/>
                </a:solidFill>
                <a:latin typeface="Roboto"/>
                <a:ea typeface="Roboto"/>
                <a:cs typeface="Roboto"/>
                <a:sym typeface="Roboto"/>
              </a:rPr>
              <a:t>If the random </a:t>
            </a:r>
            <a:r>
              <a:rPr lang="en">
                <a:solidFill>
                  <a:srgbClr val="0000FF"/>
                </a:solidFill>
                <a:latin typeface="Roboto"/>
                <a:ea typeface="Roboto"/>
                <a:cs typeface="Roboto"/>
                <a:sym typeface="Roboto"/>
              </a:rPr>
              <a:t>number</a:t>
            </a:r>
            <a:r>
              <a:rPr lang="en">
                <a:solidFill>
                  <a:srgbClr val="0000FF"/>
                </a:solidFill>
                <a:latin typeface="Roboto"/>
                <a:ea typeface="Roboto"/>
                <a:cs typeface="Roboto"/>
                <a:sym typeface="Roboto"/>
              </a:rPr>
              <a:t> generated is less than the coefficient then, the task </a:t>
            </a:r>
            <a:r>
              <a:rPr lang="en">
                <a:solidFill>
                  <a:srgbClr val="0000FF"/>
                </a:solidFill>
                <a:latin typeface="Roboto"/>
                <a:ea typeface="Roboto"/>
                <a:cs typeface="Roboto"/>
                <a:sym typeface="Roboto"/>
              </a:rPr>
              <a:t>number in i’th position from the second sequence is inserted into the i’th position of the result.</a:t>
            </a:r>
            <a:endParaRPr>
              <a:solidFill>
                <a:srgbClr val="0000FF"/>
              </a:solidFill>
              <a:latin typeface="Roboto"/>
              <a:ea typeface="Roboto"/>
              <a:cs typeface="Roboto"/>
              <a:sym typeface="Roboto"/>
            </a:endParaRPr>
          </a:p>
          <a:p>
            <a:pPr indent="-317500" lvl="0" marL="914400" rtl="0" algn="l">
              <a:spcBef>
                <a:spcPts val="0"/>
              </a:spcBef>
              <a:spcAft>
                <a:spcPts val="0"/>
              </a:spcAft>
              <a:buClr>
                <a:srgbClr val="0000FF"/>
              </a:buClr>
              <a:buSzPts val="1400"/>
              <a:buFont typeface="Roboto"/>
              <a:buChar char="➔"/>
            </a:pPr>
            <a:r>
              <a:rPr lang="en">
                <a:solidFill>
                  <a:srgbClr val="0000FF"/>
                </a:solidFill>
                <a:latin typeface="Roboto"/>
                <a:ea typeface="Roboto"/>
                <a:cs typeface="Roboto"/>
                <a:sym typeface="Roboto"/>
              </a:rPr>
              <a:t>Otherwise, 0 is inserted in the i’th position of the result.</a:t>
            </a:r>
            <a:endParaRPr>
              <a:solidFill>
                <a:srgbClr val="0000FF"/>
              </a:solidFill>
              <a:latin typeface="Roboto"/>
              <a:ea typeface="Roboto"/>
              <a:cs typeface="Roboto"/>
              <a:sym typeface="Roboto"/>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39"/>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700">
                <a:latin typeface="Lato"/>
                <a:ea typeface="Lato"/>
                <a:cs typeface="Lato"/>
                <a:sym typeface="Lato"/>
              </a:rPr>
              <a:t>WORKING OF </a:t>
            </a:r>
            <a:r>
              <a:rPr b="1" lang="en" sz="2700">
                <a:latin typeface="Lato"/>
                <a:ea typeface="Lato"/>
                <a:cs typeface="Lato"/>
                <a:sym typeface="Lato"/>
              </a:rPr>
              <a:t>H-TLBO</a:t>
            </a:r>
            <a:endParaRPr b="1" sz="3000"/>
          </a:p>
        </p:txBody>
      </p:sp>
      <p:sp>
        <p:nvSpPr>
          <p:cNvPr id="253" name="Google Shape;253;p39"/>
          <p:cNvSpPr txBox="1"/>
          <p:nvPr/>
        </p:nvSpPr>
        <p:spPr>
          <a:xfrm>
            <a:off x="1736975" y="793625"/>
            <a:ext cx="50685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solidFill>
                  <a:schemeClr val="dk1"/>
                </a:solidFill>
                <a:latin typeface="Roboto"/>
                <a:ea typeface="Roboto"/>
                <a:cs typeface="Roboto"/>
                <a:sym typeface="Roboto"/>
              </a:rPr>
              <a:t>ADDITION OPERATOR</a:t>
            </a:r>
            <a:endParaRPr b="1" sz="1600">
              <a:solidFill>
                <a:schemeClr val="dk1"/>
              </a:solidFill>
              <a:latin typeface="Roboto"/>
              <a:ea typeface="Roboto"/>
              <a:cs typeface="Roboto"/>
              <a:sym typeface="Roboto"/>
            </a:endParaRPr>
          </a:p>
        </p:txBody>
      </p:sp>
      <p:sp>
        <p:nvSpPr>
          <p:cNvPr id="254" name="Google Shape;254;p39"/>
          <p:cNvSpPr txBox="1"/>
          <p:nvPr/>
        </p:nvSpPr>
        <p:spPr>
          <a:xfrm>
            <a:off x="693300" y="1224725"/>
            <a:ext cx="8036400" cy="32016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Roboto"/>
              <a:buChar char="❖"/>
            </a:pPr>
            <a:r>
              <a:rPr lang="en">
                <a:latin typeface="Roboto"/>
                <a:ea typeface="Roboto"/>
                <a:cs typeface="Roboto"/>
                <a:sym typeface="Roboto"/>
              </a:rPr>
              <a:t>As mentioned in the previous slide, in teacher phase and learner phase, addition of the solutions is done as, </a:t>
            </a:r>
            <a:endParaRPr>
              <a:latin typeface="Roboto"/>
              <a:ea typeface="Roboto"/>
              <a:cs typeface="Roboto"/>
              <a:sym typeface="Roboto"/>
            </a:endParaRPr>
          </a:p>
          <a:p>
            <a:pPr indent="0" lvl="0" marL="1371600" rtl="0" algn="l">
              <a:spcBef>
                <a:spcPts val="0"/>
              </a:spcBef>
              <a:spcAft>
                <a:spcPts val="0"/>
              </a:spcAft>
              <a:buNone/>
            </a:pPr>
            <a:r>
              <a:rPr b="1" lang="en">
                <a:solidFill>
                  <a:srgbClr val="FF0000"/>
                </a:solidFill>
                <a:latin typeface="Roboto"/>
                <a:ea typeface="Roboto"/>
                <a:cs typeface="Roboto"/>
                <a:sym typeface="Roboto"/>
              </a:rPr>
              <a:t>X_new = </a:t>
            </a:r>
            <a:r>
              <a:rPr b="1" lang="en">
                <a:solidFill>
                  <a:srgbClr val="FF0000"/>
                </a:solidFill>
                <a:highlight>
                  <a:srgbClr val="00FFFF"/>
                </a:highlight>
                <a:latin typeface="Roboto"/>
                <a:ea typeface="Roboto"/>
                <a:cs typeface="Roboto"/>
                <a:sym typeface="Roboto"/>
              </a:rPr>
              <a:t>X_i + r * [ X_mean - (Tf * X_best) </a:t>
            </a:r>
            <a:r>
              <a:rPr b="1" lang="en">
                <a:solidFill>
                  <a:srgbClr val="FF0000"/>
                </a:solidFill>
                <a:highlight>
                  <a:schemeClr val="dk1"/>
                </a:highlight>
                <a:latin typeface="Roboto"/>
                <a:ea typeface="Roboto"/>
                <a:cs typeface="Roboto"/>
                <a:sym typeface="Roboto"/>
              </a:rPr>
              <a:t>]</a:t>
            </a:r>
            <a:r>
              <a:rPr b="1" lang="en">
                <a:solidFill>
                  <a:srgbClr val="FF0000"/>
                </a:solidFill>
                <a:latin typeface="Roboto"/>
                <a:ea typeface="Roboto"/>
                <a:cs typeface="Roboto"/>
                <a:sym typeface="Roboto"/>
              </a:rPr>
              <a:t>.</a:t>
            </a:r>
            <a:endParaRPr b="1">
              <a:solidFill>
                <a:srgbClr val="FF0000"/>
              </a:solidFill>
              <a:latin typeface="Roboto"/>
              <a:ea typeface="Roboto"/>
              <a:cs typeface="Roboto"/>
              <a:sym typeface="Roboto"/>
            </a:endParaRPr>
          </a:p>
          <a:p>
            <a:pPr indent="-317500" lvl="0" marL="457200" rtl="0" algn="l">
              <a:spcBef>
                <a:spcPts val="0"/>
              </a:spcBef>
              <a:spcAft>
                <a:spcPts val="0"/>
              </a:spcAft>
              <a:buSzPts val="1400"/>
              <a:buFont typeface="Roboto"/>
              <a:buChar char="❖"/>
            </a:pPr>
            <a:r>
              <a:rPr lang="en">
                <a:latin typeface="Roboto"/>
                <a:ea typeface="Roboto"/>
                <a:cs typeface="Roboto"/>
                <a:sym typeface="Roboto"/>
              </a:rPr>
              <a:t>As the traditional way of addition is not possible here as the variables are discrete, a different methodology is used as,</a:t>
            </a:r>
            <a:endParaRPr>
              <a:latin typeface="Roboto"/>
              <a:ea typeface="Roboto"/>
              <a:cs typeface="Roboto"/>
              <a:sym typeface="Roboto"/>
            </a:endParaRPr>
          </a:p>
          <a:p>
            <a:pPr indent="0" lvl="0" marL="457200" rtl="0" algn="l">
              <a:spcBef>
                <a:spcPts val="0"/>
              </a:spcBef>
              <a:spcAft>
                <a:spcPts val="0"/>
              </a:spcAft>
              <a:buNone/>
            </a:pPr>
            <a:r>
              <a:t/>
            </a:r>
            <a:endParaRPr>
              <a:latin typeface="Roboto"/>
              <a:ea typeface="Roboto"/>
              <a:cs typeface="Roboto"/>
              <a:sym typeface="Roboto"/>
            </a:endParaRPr>
          </a:p>
          <a:p>
            <a:pPr indent="-317500" lvl="0" marL="914400" rtl="0" algn="l">
              <a:spcBef>
                <a:spcPts val="0"/>
              </a:spcBef>
              <a:spcAft>
                <a:spcPts val="0"/>
              </a:spcAft>
              <a:buClr>
                <a:srgbClr val="0000FF"/>
              </a:buClr>
              <a:buSzPts val="1400"/>
              <a:buFont typeface="Roboto"/>
              <a:buChar char="➔"/>
            </a:pPr>
            <a:r>
              <a:rPr lang="en">
                <a:solidFill>
                  <a:srgbClr val="0000FF"/>
                </a:solidFill>
                <a:latin typeface="Roboto"/>
                <a:ea typeface="Roboto"/>
                <a:cs typeface="Roboto"/>
                <a:sym typeface="Roboto"/>
              </a:rPr>
              <a:t>For each task number in i’th position of the sequences, if both the sequence have same task number, then task number from in i’th position of first sequence is inserted in the i’th position of the result.</a:t>
            </a:r>
            <a:endParaRPr>
              <a:solidFill>
                <a:srgbClr val="0000FF"/>
              </a:solidFill>
              <a:latin typeface="Roboto"/>
              <a:ea typeface="Roboto"/>
              <a:cs typeface="Roboto"/>
              <a:sym typeface="Roboto"/>
            </a:endParaRPr>
          </a:p>
          <a:p>
            <a:pPr indent="-317500" lvl="0" marL="914400" rtl="0" algn="l">
              <a:spcBef>
                <a:spcPts val="0"/>
              </a:spcBef>
              <a:spcAft>
                <a:spcPts val="0"/>
              </a:spcAft>
              <a:buClr>
                <a:srgbClr val="0000FF"/>
              </a:buClr>
              <a:buSzPts val="1400"/>
              <a:buFont typeface="Roboto"/>
              <a:buChar char="➔"/>
            </a:pPr>
            <a:r>
              <a:rPr lang="en">
                <a:solidFill>
                  <a:srgbClr val="0000FF"/>
                </a:solidFill>
                <a:latin typeface="Roboto"/>
                <a:ea typeface="Roboto"/>
                <a:cs typeface="Roboto"/>
                <a:sym typeface="Roboto"/>
              </a:rPr>
              <a:t>If they are not same, a random number is generated between 0 and 1 and is compared with the coefficient(r).</a:t>
            </a:r>
            <a:endParaRPr>
              <a:solidFill>
                <a:srgbClr val="0000FF"/>
              </a:solidFill>
              <a:latin typeface="Roboto"/>
              <a:ea typeface="Roboto"/>
              <a:cs typeface="Roboto"/>
              <a:sym typeface="Roboto"/>
            </a:endParaRPr>
          </a:p>
          <a:p>
            <a:pPr indent="-317500" lvl="0" marL="914400" rtl="0" algn="l">
              <a:spcBef>
                <a:spcPts val="0"/>
              </a:spcBef>
              <a:spcAft>
                <a:spcPts val="0"/>
              </a:spcAft>
              <a:buClr>
                <a:srgbClr val="0000FF"/>
              </a:buClr>
              <a:buSzPts val="1400"/>
              <a:buFont typeface="Roboto"/>
              <a:buChar char="➔"/>
            </a:pPr>
            <a:r>
              <a:rPr lang="en">
                <a:solidFill>
                  <a:srgbClr val="0000FF"/>
                </a:solidFill>
                <a:latin typeface="Roboto"/>
                <a:ea typeface="Roboto"/>
                <a:cs typeface="Roboto"/>
                <a:sym typeface="Roboto"/>
              </a:rPr>
              <a:t>If the random number generated is less than the coefficient then, the task number in i’th from the second sequence is inserted into the i’th position of the result.</a:t>
            </a:r>
            <a:endParaRPr>
              <a:solidFill>
                <a:srgbClr val="0000FF"/>
              </a:solidFill>
              <a:latin typeface="Roboto"/>
              <a:ea typeface="Roboto"/>
              <a:cs typeface="Roboto"/>
              <a:sym typeface="Roboto"/>
            </a:endParaRPr>
          </a:p>
          <a:p>
            <a:pPr indent="-317500" lvl="0" marL="914400" rtl="0" algn="l">
              <a:spcBef>
                <a:spcPts val="0"/>
              </a:spcBef>
              <a:spcAft>
                <a:spcPts val="0"/>
              </a:spcAft>
              <a:buClr>
                <a:srgbClr val="0000FF"/>
              </a:buClr>
              <a:buSzPts val="1400"/>
              <a:buFont typeface="Roboto"/>
              <a:buChar char="➔"/>
            </a:pPr>
            <a:r>
              <a:rPr lang="en">
                <a:solidFill>
                  <a:srgbClr val="0000FF"/>
                </a:solidFill>
                <a:latin typeface="Roboto"/>
                <a:ea typeface="Roboto"/>
                <a:cs typeface="Roboto"/>
                <a:sym typeface="Roboto"/>
              </a:rPr>
              <a:t>Otherwise, 0 is inserted in the i’th position of the result.</a:t>
            </a:r>
            <a:endParaRPr>
              <a:solidFill>
                <a:srgbClr val="0000FF"/>
              </a:solidFill>
              <a:latin typeface="Roboto"/>
              <a:ea typeface="Roboto"/>
              <a:cs typeface="Roboto"/>
              <a:sym typeface="Roboto"/>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40"/>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700">
                <a:latin typeface="Lato"/>
                <a:ea typeface="Lato"/>
                <a:cs typeface="Lato"/>
                <a:sym typeface="Lato"/>
              </a:rPr>
              <a:t>WORKING OF </a:t>
            </a:r>
            <a:r>
              <a:rPr b="1" lang="en" sz="2700">
                <a:latin typeface="Lato"/>
                <a:ea typeface="Lato"/>
                <a:cs typeface="Lato"/>
                <a:sym typeface="Lato"/>
              </a:rPr>
              <a:t>H-TLBO</a:t>
            </a:r>
            <a:endParaRPr b="1" sz="3000"/>
          </a:p>
        </p:txBody>
      </p:sp>
      <p:sp>
        <p:nvSpPr>
          <p:cNvPr id="260" name="Google Shape;260;p40"/>
          <p:cNvSpPr txBox="1"/>
          <p:nvPr/>
        </p:nvSpPr>
        <p:spPr>
          <a:xfrm>
            <a:off x="1736975" y="793625"/>
            <a:ext cx="50685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solidFill>
                  <a:schemeClr val="dk1"/>
                </a:solidFill>
                <a:latin typeface="Roboto"/>
                <a:ea typeface="Roboto"/>
                <a:cs typeface="Roboto"/>
                <a:sym typeface="Roboto"/>
              </a:rPr>
              <a:t>REPAIR FUNCTION</a:t>
            </a:r>
            <a:endParaRPr b="1" sz="1600">
              <a:solidFill>
                <a:schemeClr val="dk1"/>
              </a:solidFill>
              <a:latin typeface="Roboto"/>
              <a:ea typeface="Roboto"/>
              <a:cs typeface="Roboto"/>
              <a:sym typeface="Roboto"/>
            </a:endParaRPr>
          </a:p>
        </p:txBody>
      </p:sp>
      <p:sp>
        <p:nvSpPr>
          <p:cNvPr id="261" name="Google Shape;261;p40"/>
          <p:cNvSpPr txBox="1"/>
          <p:nvPr/>
        </p:nvSpPr>
        <p:spPr>
          <a:xfrm>
            <a:off x="693300" y="1224725"/>
            <a:ext cx="8036400" cy="13236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SzPts val="1600"/>
              <a:buFont typeface="Roboto"/>
              <a:buChar char="❖"/>
            </a:pPr>
            <a:r>
              <a:rPr lang="en">
                <a:latin typeface="Lato"/>
                <a:ea typeface="Lato"/>
                <a:cs typeface="Lato"/>
                <a:sym typeface="Lato"/>
              </a:rPr>
              <a:t>This function is used to repair a sequence which does not follow the precedence relation. As the X_new found after performing those operations might not follow the precedence relation, this function is utilised to repair such sequences.</a:t>
            </a:r>
            <a:endParaRPr>
              <a:latin typeface="Lato"/>
              <a:ea typeface="Lato"/>
              <a:cs typeface="Lato"/>
              <a:sym typeface="Lato"/>
            </a:endParaRPr>
          </a:p>
          <a:p>
            <a:pPr indent="-330200" lvl="0" marL="457200" rtl="0" algn="l">
              <a:spcBef>
                <a:spcPts val="0"/>
              </a:spcBef>
              <a:spcAft>
                <a:spcPts val="0"/>
              </a:spcAft>
              <a:buSzPts val="1600"/>
              <a:buFont typeface="Roboto"/>
              <a:buChar char="❖"/>
            </a:pPr>
            <a:r>
              <a:rPr lang="en">
                <a:latin typeface="Lato"/>
                <a:ea typeface="Lato"/>
                <a:cs typeface="Lato"/>
                <a:sym typeface="Lato"/>
              </a:rPr>
              <a:t>This does multiple swaps and replacements so that the given sequence is in bounds with the precedence relation.</a:t>
            </a:r>
            <a:endParaRPr sz="1600">
              <a:latin typeface="Roboto"/>
              <a:ea typeface="Roboto"/>
              <a:cs typeface="Roboto"/>
              <a:sym typeface="Roboto"/>
            </a:endParaRPr>
          </a:p>
        </p:txBody>
      </p:sp>
      <p:sp>
        <p:nvSpPr>
          <p:cNvPr id="262" name="Google Shape;262;p40"/>
          <p:cNvSpPr txBox="1"/>
          <p:nvPr/>
        </p:nvSpPr>
        <p:spPr>
          <a:xfrm>
            <a:off x="1977300" y="2817775"/>
            <a:ext cx="50685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solidFill>
                  <a:schemeClr val="dk1"/>
                </a:solidFill>
                <a:latin typeface="Roboto"/>
                <a:ea typeface="Roboto"/>
                <a:cs typeface="Roboto"/>
                <a:sym typeface="Roboto"/>
              </a:rPr>
              <a:t>GIVING INPUT TO H-TLBO</a:t>
            </a:r>
            <a:endParaRPr b="1" sz="1600">
              <a:solidFill>
                <a:schemeClr val="dk1"/>
              </a:solidFill>
              <a:latin typeface="Roboto"/>
              <a:ea typeface="Roboto"/>
              <a:cs typeface="Roboto"/>
              <a:sym typeface="Roboto"/>
            </a:endParaRPr>
          </a:p>
        </p:txBody>
      </p:sp>
      <p:pic>
        <p:nvPicPr>
          <p:cNvPr id="263" name="Google Shape;263;p40"/>
          <p:cNvPicPr preferRelativeResize="0"/>
          <p:nvPr/>
        </p:nvPicPr>
        <p:blipFill>
          <a:blip r:embed="rId3">
            <a:alphaModFix/>
          </a:blip>
          <a:stretch>
            <a:fillRect/>
          </a:stretch>
        </p:blipFill>
        <p:spPr>
          <a:xfrm>
            <a:off x="2395800" y="3294225"/>
            <a:ext cx="4986275" cy="17145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pic>
        <p:nvPicPr>
          <p:cNvPr id="268" name="Google Shape;268;p41"/>
          <p:cNvPicPr preferRelativeResize="0"/>
          <p:nvPr/>
        </p:nvPicPr>
        <p:blipFill>
          <a:blip r:embed="rId3">
            <a:alphaModFix/>
          </a:blip>
          <a:stretch>
            <a:fillRect/>
          </a:stretch>
        </p:blipFill>
        <p:spPr>
          <a:xfrm>
            <a:off x="6507543" y="2050263"/>
            <a:ext cx="2571750" cy="2809875"/>
          </a:xfrm>
          <a:prstGeom prst="rect">
            <a:avLst/>
          </a:prstGeom>
          <a:noFill/>
          <a:ln cap="flat" cmpd="sng" w="9525">
            <a:solidFill>
              <a:schemeClr val="dk1"/>
            </a:solidFill>
            <a:prstDash val="solid"/>
            <a:round/>
            <a:headEnd len="sm" w="sm" type="none"/>
            <a:tailEnd len="sm" w="sm" type="none"/>
          </a:ln>
        </p:spPr>
      </p:pic>
      <p:sp>
        <p:nvSpPr>
          <p:cNvPr id="269" name="Google Shape;269;p41"/>
          <p:cNvSpPr/>
          <p:nvPr/>
        </p:nvSpPr>
        <p:spPr>
          <a:xfrm>
            <a:off x="5948950" y="2702775"/>
            <a:ext cx="464400" cy="434100"/>
          </a:xfrm>
          <a:prstGeom prst="rightArrow">
            <a:avLst>
              <a:gd fmla="val 50000" name="adj1"/>
              <a:gd fmla="val 50000" name="adj2"/>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41"/>
          <p:cNvSpPr/>
          <p:nvPr/>
        </p:nvSpPr>
        <p:spPr>
          <a:xfrm>
            <a:off x="2841875" y="2702775"/>
            <a:ext cx="464400" cy="434100"/>
          </a:xfrm>
          <a:prstGeom prst="stripedRight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71" name="Google Shape;271;p41"/>
          <p:cNvPicPr preferRelativeResize="0"/>
          <p:nvPr/>
        </p:nvPicPr>
        <p:blipFill>
          <a:blip r:embed="rId4">
            <a:alphaModFix/>
          </a:blip>
          <a:stretch>
            <a:fillRect/>
          </a:stretch>
        </p:blipFill>
        <p:spPr>
          <a:xfrm>
            <a:off x="152400" y="1871725"/>
            <a:ext cx="2610275" cy="3166950"/>
          </a:xfrm>
          <a:prstGeom prst="rect">
            <a:avLst/>
          </a:prstGeom>
          <a:noFill/>
          <a:ln cap="flat" cmpd="sng" w="9525">
            <a:solidFill>
              <a:schemeClr val="dk1"/>
            </a:solidFill>
            <a:prstDash val="solid"/>
            <a:round/>
            <a:headEnd len="sm" w="sm" type="none"/>
            <a:tailEnd len="sm" w="sm" type="none"/>
          </a:ln>
        </p:spPr>
      </p:pic>
      <p:pic>
        <p:nvPicPr>
          <p:cNvPr id="272" name="Google Shape;272;p41"/>
          <p:cNvPicPr preferRelativeResize="0"/>
          <p:nvPr/>
        </p:nvPicPr>
        <p:blipFill>
          <a:blip r:embed="rId5">
            <a:alphaModFix/>
          </a:blip>
          <a:stretch>
            <a:fillRect/>
          </a:stretch>
        </p:blipFill>
        <p:spPr>
          <a:xfrm>
            <a:off x="3432625" y="1871725"/>
            <a:ext cx="2452075" cy="3166950"/>
          </a:xfrm>
          <a:prstGeom prst="rect">
            <a:avLst/>
          </a:prstGeom>
          <a:noFill/>
          <a:ln cap="flat" cmpd="sng" w="9525">
            <a:solidFill>
              <a:schemeClr val="dk1"/>
            </a:solidFill>
            <a:prstDash val="solid"/>
            <a:round/>
            <a:headEnd len="sm" w="sm" type="none"/>
            <a:tailEnd len="sm" w="sm" type="none"/>
          </a:ln>
        </p:spPr>
      </p:pic>
      <p:sp>
        <p:nvSpPr>
          <p:cNvPr id="273" name="Google Shape;273;p41"/>
          <p:cNvSpPr txBox="1"/>
          <p:nvPr>
            <p:ph type="title"/>
          </p:nvPr>
        </p:nvSpPr>
        <p:spPr>
          <a:xfrm>
            <a:off x="382075" y="341925"/>
            <a:ext cx="8222100" cy="1015800"/>
          </a:xfrm>
          <a:prstGeom prst="rect">
            <a:avLst/>
          </a:prstGeom>
        </p:spPr>
        <p:txBody>
          <a:bodyPr anchorCtr="0" anchor="b" bIns="91425" lIns="91425" spcFirstLastPara="1" rIns="91425" wrap="square" tIns="91425">
            <a:spAutoFit/>
          </a:bodyPr>
          <a:lstStyle/>
          <a:p>
            <a:pPr indent="0" lvl="0" marL="0" rtl="0" algn="l">
              <a:spcBef>
                <a:spcPts val="0"/>
              </a:spcBef>
              <a:spcAft>
                <a:spcPts val="0"/>
              </a:spcAft>
              <a:buNone/>
            </a:pPr>
            <a:r>
              <a:rPr lang="en" sz="2700">
                <a:latin typeface="Lato"/>
                <a:ea typeface="Lato"/>
                <a:cs typeface="Lato"/>
                <a:sym typeface="Lato"/>
              </a:rPr>
              <a:t>RESULT OBTAINED USING </a:t>
            </a:r>
            <a:r>
              <a:rPr b="1" lang="en" sz="2700">
                <a:latin typeface="Lato"/>
                <a:ea typeface="Lato"/>
                <a:cs typeface="Lato"/>
                <a:sym typeface="Lato"/>
              </a:rPr>
              <a:t>MODIFIED DPSO (previously presented algorithm)</a:t>
            </a:r>
            <a:endParaRPr b="1" sz="30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pic>
        <p:nvPicPr>
          <p:cNvPr id="82" name="Google Shape;82;p15"/>
          <p:cNvPicPr preferRelativeResize="0"/>
          <p:nvPr/>
        </p:nvPicPr>
        <p:blipFill rotWithShape="1">
          <a:blip r:embed="rId3">
            <a:alphaModFix/>
          </a:blip>
          <a:srcRect b="0" l="7783" r="0" t="0"/>
          <a:stretch/>
        </p:blipFill>
        <p:spPr>
          <a:xfrm>
            <a:off x="0" y="0"/>
            <a:ext cx="9144000" cy="5143500"/>
          </a:xfrm>
          <a:prstGeom prst="rect">
            <a:avLst/>
          </a:prstGeom>
          <a:noFill/>
          <a:ln>
            <a:noFill/>
          </a:ln>
        </p:spPr>
      </p:pic>
      <p:sp>
        <p:nvSpPr>
          <p:cNvPr id="83" name="Google Shape;83;p15"/>
          <p:cNvSpPr txBox="1"/>
          <p:nvPr/>
        </p:nvSpPr>
        <p:spPr>
          <a:xfrm>
            <a:off x="219400" y="207200"/>
            <a:ext cx="6752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84" name="Google Shape;84;p15"/>
          <p:cNvSpPr txBox="1"/>
          <p:nvPr/>
        </p:nvSpPr>
        <p:spPr>
          <a:xfrm>
            <a:off x="268150" y="292525"/>
            <a:ext cx="8666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85" name="Google Shape;85;p15"/>
          <p:cNvSpPr txBox="1"/>
          <p:nvPr/>
        </p:nvSpPr>
        <p:spPr>
          <a:xfrm>
            <a:off x="226800" y="207200"/>
            <a:ext cx="8690400" cy="4771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lt1"/>
                </a:solidFill>
                <a:latin typeface="Roboto"/>
                <a:ea typeface="Roboto"/>
                <a:cs typeface="Roboto"/>
                <a:sym typeface="Roboto"/>
              </a:rPr>
              <a:t>  </a:t>
            </a:r>
            <a:r>
              <a:rPr b="1" i="1" lang="en" sz="1800">
                <a:solidFill>
                  <a:srgbClr val="E69138"/>
                </a:solidFill>
                <a:highlight>
                  <a:schemeClr val="lt1"/>
                </a:highlight>
                <a:latin typeface="Roboto"/>
                <a:ea typeface="Roboto"/>
                <a:cs typeface="Roboto"/>
                <a:sym typeface="Roboto"/>
              </a:rPr>
              <a:t>X_new(i) = X_old(i) + { r(i) * (T(i) - Tf * M(i) ) }</a:t>
            </a:r>
            <a:endParaRPr b="1" i="1" sz="1800">
              <a:solidFill>
                <a:srgbClr val="E69138"/>
              </a:solidFill>
              <a:highlight>
                <a:schemeClr val="lt1"/>
              </a:highlight>
              <a:latin typeface="Roboto"/>
              <a:ea typeface="Roboto"/>
              <a:cs typeface="Roboto"/>
              <a:sym typeface="Roboto"/>
            </a:endParaRPr>
          </a:p>
          <a:p>
            <a:pPr indent="0" lvl="0" marL="0" rtl="0" algn="l">
              <a:spcBef>
                <a:spcPts val="0"/>
              </a:spcBef>
              <a:spcAft>
                <a:spcPts val="0"/>
              </a:spcAft>
              <a:buNone/>
            </a:pPr>
            <a:r>
              <a:t/>
            </a:r>
            <a:endParaRPr>
              <a:solidFill>
                <a:schemeClr val="lt1"/>
              </a:solidFill>
              <a:latin typeface="Roboto"/>
              <a:ea typeface="Roboto"/>
              <a:cs typeface="Roboto"/>
              <a:sym typeface="Roboto"/>
            </a:endParaRPr>
          </a:p>
          <a:p>
            <a:pPr indent="0" lvl="0" marL="0" rtl="0" algn="l">
              <a:spcBef>
                <a:spcPts val="0"/>
              </a:spcBef>
              <a:spcAft>
                <a:spcPts val="0"/>
              </a:spcAft>
              <a:buNone/>
            </a:pPr>
            <a:r>
              <a:rPr lang="en">
                <a:solidFill>
                  <a:schemeClr val="lt1"/>
                </a:solidFill>
                <a:latin typeface="Roboto"/>
                <a:ea typeface="Roboto"/>
                <a:cs typeface="Roboto"/>
                <a:sym typeface="Roboto"/>
              </a:rPr>
              <a:t>Where, </a:t>
            </a:r>
            <a:r>
              <a:rPr b="1" i="1" lang="en">
                <a:solidFill>
                  <a:schemeClr val="accent6"/>
                </a:solidFill>
                <a:latin typeface="Roboto"/>
                <a:ea typeface="Roboto"/>
                <a:cs typeface="Roboto"/>
                <a:sym typeface="Roboto"/>
              </a:rPr>
              <a:t>X_old(i)</a:t>
            </a:r>
            <a:r>
              <a:rPr lang="en">
                <a:solidFill>
                  <a:schemeClr val="lt1"/>
                </a:solidFill>
                <a:latin typeface="Roboto"/>
                <a:ea typeface="Roboto"/>
                <a:cs typeface="Roboto"/>
                <a:sym typeface="Roboto"/>
              </a:rPr>
              <a:t> is the ith learner’s mark before updating, </a:t>
            </a:r>
            <a:r>
              <a:rPr b="1" i="1" lang="en">
                <a:solidFill>
                  <a:schemeClr val="accent6"/>
                </a:solidFill>
                <a:latin typeface="Roboto"/>
                <a:ea typeface="Roboto"/>
                <a:cs typeface="Roboto"/>
                <a:sym typeface="Roboto"/>
              </a:rPr>
              <a:t>X_new(i) </a:t>
            </a:r>
            <a:r>
              <a:rPr lang="en">
                <a:solidFill>
                  <a:schemeClr val="lt1"/>
                </a:solidFill>
                <a:latin typeface="Roboto"/>
                <a:ea typeface="Roboto"/>
                <a:cs typeface="Roboto"/>
                <a:sym typeface="Roboto"/>
              </a:rPr>
              <a:t>is the mark after learning from the teacher. </a:t>
            </a:r>
            <a:endParaRPr>
              <a:solidFill>
                <a:schemeClr val="lt1"/>
              </a:solidFill>
              <a:latin typeface="Roboto"/>
              <a:ea typeface="Roboto"/>
              <a:cs typeface="Roboto"/>
              <a:sym typeface="Roboto"/>
            </a:endParaRPr>
          </a:p>
          <a:p>
            <a:pPr indent="0" lvl="0" marL="0" rtl="0" algn="l">
              <a:spcBef>
                <a:spcPts val="0"/>
              </a:spcBef>
              <a:spcAft>
                <a:spcPts val="0"/>
              </a:spcAft>
              <a:buNone/>
            </a:pPr>
            <a:r>
              <a:rPr b="1" i="1" lang="en">
                <a:solidFill>
                  <a:schemeClr val="accent6"/>
                </a:solidFill>
                <a:latin typeface="Roboto"/>
                <a:ea typeface="Roboto"/>
                <a:cs typeface="Roboto"/>
                <a:sym typeface="Roboto"/>
              </a:rPr>
              <a:t>Tf</a:t>
            </a:r>
            <a:r>
              <a:rPr lang="en">
                <a:solidFill>
                  <a:schemeClr val="lt1"/>
                </a:solidFill>
                <a:latin typeface="Roboto"/>
                <a:ea typeface="Roboto"/>
                <a:cs typeface="Roboto"/>
                <a:sym typeface="Roboto"/>
              </a:rPr>
              <a:t> is a teaching factor, which controls the mean value to be changed, </a:t>
            </a:r>
            <a:r>
              <a:rPr b="1" i="1" lang="en">
                <a:solidFill>
                  <a:schemeClr val="accent6"/>
                </a:solidFill>
                <a:latin typeface="Roboto"/>
                <a:ea typeface="Roboto"/>
                <a:cs typeface="Roboto"/>
                <a:sym typeface="Roboto"/>
              </a:rPr>
              <a:t>r(i) </a:t>
            </a:r>
            <a:r>
              <a:rPr lang="en">
                <a:solidFill>
                  <a:schemeClr val="lt1"/>
                </a:solidFill>
                <a:latin typeface="Roboto"/>
                <a:ea typeface="Roboto"/>
                <a:cs typeface="Roboto"/>
                <a:sym typeface="Roboto"/>
              </a:rPr>
              <a:t>is the uniform random number from 0 to 1. </a:t>
            </a:r>
            <a:endParaRPr>
              <a:solidFill>
                <a:schemeClr val="lt1"/>
              </a:solidFill>
              <a:latin typeface="Roboto"/>
              <a:ea typeface="Roboto"/>
              <a:cs typeface="Roboto"/>
              <a:sym typeface="Roboto"/>
            </a:endParaRPr>
          </a:p>
          <a:p>
            <a:pPr indent="0" lvl="0" marL="0" rtl="0" algn="l">
              <a:spcBef>
                <a:spcPts val="0"/>
              </a:spcBef>
              <a:spcAft>
                <a:spcPts val="0"/>
              </a:spcAft>
              <a:buNone/>
            </a:pPr>
            <a:r>
              <a:t/>
            </a:r>
            <a:endParaRPr>
              <a:solidFill>
                <a:schemeClr val="lt1"/>
              </a:solidFill>
              <a:latin typeface="Roboto"/>
              <a:ea typeface="Roboto"/>
              <a:cs typeface="Roboto"/>
              <a:sym typeface="Roboto"/>
            </a:endParaRPr>
          </a:p>
          <a:p>
            <a:pPr indent="0" lvl="0" marL="0" rtl="0" algn="l">
              <a:spcBef>
                <a:spcPts val="0"/>
              </a:spcBef>
              <a:spcAft>
                <a:spcPts val="0"/>
              </a:spcAft>
              <a:buNone/>
            </a:pPr>
            <a:r>
              <a:rPr lang="en">
                <a:solidFill>
                  <a:schemeClr val="lt1"/>
                </a:solidFill>
                <a:latin typeface="Roboto"/>
                <a:ea typeface="Roboto"/>
                <a:cs typeface="Roboto"/>
                <a:sym typeface="Roboto"/>
              </a:rPr>
              <a:t>→ In the learners phase, learners increase their knowledge among themselves through interacting randomly with other learners. Moreover, a learner gains knowledge from the more knowledge and experience person</a:t>
            </a:r>
            <a:r>
              <a:rPr lang="en">
                <a:solidFill>
                  <a:schemeClr val="lt1"/>
                </a:solidFill>
                <a:latin typeface="Roboto"/>
                <a:ea typeface="Roboto"/>
                <a:cs typeface="Roboto"/>
                <a:sym typeface="Roboto"/>
              </a:rPr>
              <a:t>. The</a:t>
            </a:r>
            <a:r>
              <a:rPr lang="en">
                <a:solidFill>
                  <a:schemeClr val="lt1"/>
                </a:solidFill>
                <a:latin typeface="Roboto"/>
                <a:ea typeface="Roboto"/>
                <a:cs typeface="Roboto"/>
                <a:sym typeface="Roboto"/>
              </a:rPr>
              <a:t> process of learners phase implementation could be described as follows:</a:t>
            </a:r>
            <a:endParaRPr>
              <a:solidFill>
                <a:schemeClr val="lt1"/>
              </a:solidFill>
              <a:latin typeface="Roboto"/>
              <a:ea typeface="Roboto"/>
              <a:cs typeface="Roboto"/>
              <a:sym typeface="Roboto"/>
            </a:endParaRPr>
          </a:p>
          <a:p>
            <a:pPr indent="0" lvl="0" marL="0" rtl="0" algn="l">
              <a:spcBef>
                <a:spcPts val="0"/>
              </a:spcBef>
              <a:spcAft>
                <a:spcPts val="0"/>
              </a:spcAft>
              <a:buNone/>
            </a:pPr>
            <a:r>
              <a:t/>
            </a:r>
            <a:endParaRPr>
              <a:solidFill>
                <a:schemeClr val="lt1"/>
              </a:solidFill>
              <a:latin typeface="Roboto"/>
              <a:ea typeface="Roboto"/>
              <a:cs typeface="Roboto"/>
              <a:sym typeface="Roboto"/>
            </a:endParaRPr>
          </a:p>
          <a:p>
            <a:pPr indent="0" lvl="0" marL="0" rtl="0" algn="l">
              <a:spcBef>
                <a:spcPts val="0"/>
              </a:spcBef>
              <a:spcAft>
                <a:spcPts val="0"/>
              </a:spcAft>
              <a:buNone/>
            </a:pPr>
            <a:r>
              <a:rPr lang="en">
                <a:solidFill>
                  <a:schemeClr val="lt1"/>
                </a:solidFill>
                <a:latin typeface="Roboto"/>
                <a:ea typeface="Roboto"/>
                <a:cs typeface="Roboto"/>
                <a:sym typeface="Roboto"/>
              </a:rPr>
              <a:t>At any iteration i , for all consecutive population </a:t>
            </a:r>
            <a:r>
              <a:rPr b="1" i="1" lang="en">
                <a:solidFill>
                  <a:schemeClr val="accent6"/>
                </a:solidFill>
                <a:latin typeface="Roboto"/>
                <a:ea typeface="Roboto"/>
                <a:cs typeface="Roboto"/>
                <a:sym typeface="Roboto"/>
              </a:rPr>
              <a:t>X_old(i), </a:t>
            </a:r>
            <a:r>
              <a:rPr lang="en">
                <a:solidFill>
                  <a:schemeClr val="lt1"/>
                </a:solidFill>
                <a:latin typeface="Roboto"/>
                <a:ea typeface="Roboto"/>
                <a:cs typeface="Roboto"/>
                <a:sym typeface="Roboto"/>
              </a:rPr>
              <a:t>after undergoing a teachers phase iteration, a random learners’ partner population </a:t>
            </a:r>
            <a:r>
              <a:rPr b="1" i="1" lang="en">
                <a:solidFill>
                  <a:schemeClr val="accent6"/>
                </a:solidFill>
                <a:latin typeface="Roboto"/>
                <a:ea typeface="Roboto"/>
                <a:cs typeface="Roboto"/>
                <a:sym typeface="Roboto"/>
              </a:rPr>
              <a:t>X(p)</a:t>
            </a:r>
            <a:r>
              <a:rPr lang="en">
                <a:solidFill>
                  <a:schemeClr val="lt1"/>
                </a:solidFill>
                <a:latin typeface="Roboto"/>
                <a:ea typeface="Roboto"/>
                <a:cs typeface="Roboto"/>
                <a:sym typeface="Roboto"/>
              </a:rPr>
              <a:t> is selected and evaluated as:</a:t>
            </a:r>
            <a:endParaRPr>
              <a:solidFill>
                <a:schemeClr val="lt1"/>
              </a:solidFill>
              <a:latin typeface="Roboto"/>
              <a:ea typeface="Roboto"/>
              <a:cs typeface="Roboto"/>
              <a:sym typeface="Roboto"/>
            </a:endParaRPr>
          </a:p>
          <a:p>
            <a:pPr indent="0" lvl="0" marL="0" rtl="0" algn="l">
              <a:spcBef>
                <a:spcPts val="0"/>
              </a:spcBef>
              <a:spcAft>
                <a:spcPts val="0"/>
              </a:spcAft>
              <a:buNone/>
            </a:pPr>
            <a:r>
              <a:t/>
            </a:r>
            <a:endParaRPr>
              <a:solidFill>
                <a:schemeClr val="lt1"/>
              </a:solidFill>
              <a:latin typeface="Roboto"/>
              <a:ea typeface="Roboto"/>
              <a:cs typeface="Roboto"/>
              <a:sym typeface="Roboto"/>
            </a:endParaRPr>
          </a:p>
          <a:p>
            <a:pPr indent="0" lvl="0" marL="0" rtl="0" algn="l">
              <a:spcBef>
                <a:spcPts val="0"/>
              </a:spcBef>
              <a:spcAft>
                <a:spcPts val="0"/>
              </a:spcAft>
              <a:buNone/>
            </a:pPr>
            <a:r>
              <a:rPr lang="en">
                <a:solidFill>
                  <a:schemeClr val="lt1"/>
                </a:solidFill>
                <a:latin typeface="Roboto"/>
                <a:ea typeface="Roboto"/>
                <a:cs typeface="Roboto"/>
                <a:sym typeface="Roboto"/>
              </a:rPr>
              <a:t>                                                </a:t>
            </a:r>
            <a:r>
              <a:rPr lang="en">
                <a:solidFill>
                  <a:schemeClr val="lt1"/>
                </a:solidFill>
                <a:latin typeface="Roboto"/>
                <a:ea typeface="Roboto"/>
                <a:cs typeface="Roboto"/>
                <a:sym typeface="Roboto"/>
              </a:rPr>
              <a:t> </a:t>
            </a:r>
            <a:r>
              <a:rPr b="1" i="1" lang="en">
                <a:solidFill>
                  <a:schemeClr val="accent6"/>
                </a:solidFill>
                <a:latin typeface="Roboto"/>
                <a:ea typeface="Roboto"/>
                <a:cs typeface="Roboto"/>
                <a:sym typeface="Roboto"/>
              </a:rPr>
              <a:t>X_new(i) = {    X_old(i) - { r(i) * ( X(i) - Tp * X(p) )   , f(X(i)) &gt; f(X(p))</a:t>
            </a:r>
            <a:endParaRPr b="1" i="1">
              <a:solidFill>
                <a:schemeClr val="accent6"/>
              </a:solidFill>
              <a:latin typeface="Roboto"/>
              <a:ea typeface="Roboto"/>
              <a:cs typeface="Roboto"/>
              <a:sym typeface="Roboto"/>
            </a:endParaRPr>
          </a:p>
          <a:p>
            <a:pPr indent="0" lvl="0" marL="0" rtl="0" algn="l">
              <a:spcBef>
                <a:spcPts val="0"/>
              </a:spcBef>
              <a:spcAft>
                <a:spcPts val="0"/>
              </a:spcAft>
              <a:buNone/>
            </a:pPr>
            <a:r>
              <a:rPr lang="en">
                <a:solidFill>
                  <a:schemeClr val="lt1"/>
                </a:solidFill>
                <a:latin typeface="Roboto"/>
                <a:ea typeface="Roboto"/>
                <a:cs typeface="Roboto"/>
                <a:sym typeface="Roboto"/>
              </a:rPr>
              <a:t>                                                                                      </a:t>
            </a:r>
            <a:endParaRPr>
              <a:solidFill>
                <a:schemeClr val="lt1"/>
              </a:solidFill>
              <a:latin typeface="Roboto"/>
              <a:ea typeface="Roboto"/>
              <a:cs typeface="Roboto"/>
              <a:sym typeface="Roboto"/>
            </a:endParaRPr>
          </a:p>
          <a:p>
            <a:pPr indent="0" lvl="0" marL="0" rtl="0" algn="l">
              <a:spcBef>
                <a:spcPts val="0"/>
              </a:spcBef>
              <a:spcAft>
                <a:spcPts val="0"/>
              </a:spcAft>
              <a:buNone/>
            </a:pPr>
            <a:r>
              <a:rPr b="1" i="1" lang="en">
                <a:solidFill>
                  <a:schemeClr val="accent6"/>
                </a:solidFill>
                <a:latin typeface="Roboto"/>
                <a:ea typeface="Roboto"/>
                <a:cs typeface="Roboto"/>
                <a:sym typeface="Roboto"/>
              </a:rPr>
              <a:t>                                                                        X_old(i) + { r(i) * ( X(i) - Tp * X(p) )   , f(X(i)) &lt; f(X(p))    }</a:t>
            </a:r>
            <a:endParaRPr b="1" i="1">
              <a:solidFill>
                <a:schemeClr val="accent6"/>
              </a:solidFill>
              <a:latin typeface="Roboto"/>
              <a:ea typeface="Roboto"/>
              <a:cs typeface="Roboto"/>
              <a:sym typeface="Roboto"/>
            </a:endParaRPr>
          </a:p>
          <a:p>
            <a:pPr indent="0" lvl="0" marL="0" rtl="0" algn="l">
              <a:spcBef>
                <a:spcPts val="0"/>
              </a:spcBef>
              <a:spcAft>
                <a:spcPts val="0"/>
              </a:spcAft>
              <a:buNone/>
            </a:pPr>
            <a:r>
              <a:t/>
            </a:r>
            <a:endParaRPr>
              <a:solidFill>
                <a:schemeClr val="lt1"/>
              </a:solidFill>
              <a:latin typeface="Roboto"/>
              <a:ea typeface="Roboto"/>
              <a:cs typeface="Roboto"/>
              <a:sym typeface="Roboto"/>
            </a:endParaRPr>
          </a:p>
          <a:p>
            <a:pPr indent="0" lvl="0" marL="0" rtl="0" algn="l">
              <a:spcBef>
                <a:spcPts val="0"/>
              </a:spcBef>
              <a:spcAft>
                <a:spcPts val="0"/>
              </a:spcAft>
              <a:buNone/>
            </a:pPr>
            <a:r>
              <a:t/>
            </a:r>
            <a:endParaRPr>
              <a:solidFill>
                <a:schemeClr val="lt1"/>
              </a:solidFill>
              <a:latin typeface="Roboto"/>
              <a:ea typeface="Roboto"/>
              <a:cs typeface="Roboto"/>
              <a:sym typeface="Roboto"/>
            </a:endParaRPr>
          </a:p>
          <a:p>
            <a:pPr indent="0" lvl="0" marL="0" rtl="0" algn="l">
              <a:spcBef>
                <a:spcPts val="0"/>
              </a:spcBef>
              <a:spcAft>
                <a:spcPts val="0"/>
              </a:spcAft>
              <a:buNone/>
            </a:pPr>
            <a:r>
              <a:rPr lang="en">
                <a:solidFill>
                  <a:schemeClr val="lt1"/>
                </a:solidFill>
                <a:latin typeface="Roboto"/>
                <a:ea typeface="Roboto"/>
                <a:cs typeface="Roboto"/>
                <a:sym typeface="Roboto"/>
              </a:rPr>
              <a:t>Simultaneously, the value of </a:t>
            </a:r>
            <a:r>
              <a:rPr b="1" i="1" lang="en">
                <a:solidFill>
                  <a:schemeClr val="accent6"/>
                </a:solidFill>
                <a:latin typeface="Roboto"/>
                <a:ea typeface="Roboto"/>
                <a:cs typeface="Roboto"/>
                <a:sym typeface="Roboto"/>
              </a:rPr>
              <a:t>X_new(i) </a:t>
            </a:r>
            <a:r>
              <a:rPr lang="en">
                <a:solidFill>
                  <a:schemeClr val="lt1"/>
                </a:solidFill>
                <a:latin typeface="Roboto"/>
                <a:ea typeface="Roboto"/>
                <a:cs typeface="Roboto"/>
                <a:sym typeface="Roboto"/>
              </a:rPr>
              <a:t>is updated and accepted if its objective function yields a better solution than </a:t>
            </a:r>
            <a:r>
              <a:rPr b="1" i="1" lang="en">
                <a:solidFill>
                  <a:schemeClr val="accent6"/>
                </a:solidFill>
                <a:latin typeface="Roboto"/>
                <a:ea typeface="Roboto"/>
                <a:cs typeface="Roboto"/>
                <a:sym typeface="Roboto"/>
              </a:rPr>
              <a:t>X_old(i).</a:t>
            </a:r>
            <a:r>
              <a:rPr lang="en">
                <a:solidFill>
                  <a:schemeClr val="lt1"/>
                </a:solidFill>
                <a:latin typeface="Roboto"/>
                <a:ea typeface="Roboto"/>
                <a:cs typeface="Roboto"/>
                <a:sym typeface="Roboto"/>
              </a:rPr>
              <a:t> [1]</a:t>
            </a:r>
            <a:endParaRPr>
              <a:solidFill>
                <a:schemeClr val="lt1"/>
              </a:solidFill>
              <a:latin typeface="Roboto"/>
              <a:ea typeface="Roboto"/>
              <a:cs typeface="Roboto"/>
              <a:sym typeface="Roboto"/>
            </a:endParaRPr>
          </a:p>
          <a:p>
            <a:pPr indent="0" lvl="0" marL="0" rtl="0" algn="l">
              <a:spcBef>
                <a:spcPts val="0"/>
              </a:spcBef>
              <a:spcAft>
                <a:spcPts val="0"/>
              </a:spcAft>
              <a:buNone/>
            </a:pPr>
            <a:r>
              <a:t/>
            </a:r>
            <a:endParaRPr>
              <a:solidFill>
                <a:schemeClr val="lt1"/>
              </a:solidFill>
              <a:latin typeface="Roboto"/>
              <a:ea typeface="Roboto"/>
              <a:cs typeface="Roboto"/>
              <a:sym typeface="Roboto"/>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42"/>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700">
                <a:latin typeface="Lato"/>
                <a:ea typeface="Lato"/>
                <a:cs typeface="Lato"/>
                <a:sym typeface="Lato"/>
              </a:rPr>
              <a:t>RESULT OBTAINED USING </a:t>
            </a:r>
            <a:r>
              <a:rPr b="1" lang="en" sz="2700">
                <a:latin typeface="Lato"/>
                <a:ea typeface="Lato"/>
                <a:cs typeface="Lato"/>
                <a:sym typeface="Lato"/>
              </a:rPr>
              <a:t>H-TLBO</a:t>
            </a:r>
            <a:endParaRPr b="1" sz="3000"/>
          </a:p>
        </p:txBody>
      </p:sp>
      <p:pic>
        <p:nvPicPr>
          <p:cNvPr id="279" name="Google Shape;279;p42"/>
          <p:cNvPicPr preferRelativeResize="0"/>
          <p:nvPr/>
        </p:nvPicPr>
        <p:blipFill>
          <a:blip r:embed="rId3">
            <a:alphaModFix/>
          </a:blip>
          <a:stretch>
            <a:fillRect/>
          </a:stretch>
        </p:blipFill>
        <p:spPr>
          <a:xfrm>
            <a:off x="317122" y="861313"/>
            <a:ext cx="3022025" cy="1428750"/>
          </a:xfrm>
          <a:prstGeom prst="rect">
            <a:avLst/>
          </a:prstGeom>
          <a:noFill/>
          <a:ln cap="flat" cmpd="sng" w="9525">
            <a:solidFill>
              <a:schemeClr val="dk1"/>
            </a:solidFill>
            <a:prstDash val="solid"/>
            <a:round/>
            <a:headEnd len="sm" w="sm" type="none"/>
            <a:tailEnd len="sm" w="sm" type="none"/>
          </a:ln>
        </p:spPr>
      </p:pic>
      <p:cxnSp>
        <p:nvCxnSpPr>
          <p:cNvPr id="280" name="Google Shape;280;p42"/>
          <p:cNvCxnSpPr>
            <a:stCxn id="279" idx="3"/>
            <a:endCxn id="281" idx="1"/>
          </p:cNvCxnSpPr>
          <p:nvPr/>
        </p:nvCxnSpPr>
        <p:spPr>
          <a:xfrm>
            <a:off x="3339147" y="1575688"/>
            <a:ext cx="2227200" cy="0"/>
          </a:xfrm>
          <a:prstGeom prst="straightConnector1">
            <a:avLst/>
          </a:prstGeom>
          <a:noFill/>
          <a:ln cap="flat" cmpd="sng" w="9525">
            <a:solidFill>
              <a:schemeClr val="dk2"/>
            </a:solidFill>
            <a:prstDash val="solid"/>
            <a:round/>
            <a:headEnd len="med" w="med" type="none"/>
            <a:tailEnd len="med" w="med" type="triangle"/>
          </a:ln>
        </p:spPr>
      </p:cxnSp>
      <p:cxnSp>
        <p:nvCxnSpPr>
          <p:cNvPr id="282" name="Google Shape;282;p42"/>
          <p:cNvCxnSpPr>
            <a:stCxn id="283" idx="3"/>
            <a:endCxn id="284" idx="1"/>
          </p:cNvCxnSpPr>
          <p:nvPr/>
        </p:nvCxnSpPr>
        <p:spPr>
          <a:xfrm>
            <a:off x="3339147" y="3966738"/>
            <a:ext cx="2227500" cy="9600"/>
          </a:xfrm>
          <a:prstGeom prst="straightConnector1">
            <a:avLst/>
          </a:prstGeom>
          <a:noFill/>
          <a:ln cap="flat" cmpd="sng" w="9525">
            <a:solidFill>
              <a:schemeClr val="dk2"/>
            </a:solidFill>
            <a:prstDash val="solid"/>
            <a:round/>
            <a:headEnd len="med" w="med" type="none"/>
            <a:tailEnd len="med" w="med" type="triangle"/>
          </a:ln>
        </p:spPr>
      </p:cxnSp>
      <p:cxnSp>
        <p:nvCxnSpPr>
          <p:cNvPr id="285" name="Google Shape;285;p42"/>
          <p:cNvCxnSpPr>
            <a:stCxn id="281" idx="2"/>
            <a:endCxn id="283" idx="0"/>
          </p:cNvCxnSpPr>
          <p:nvPr/>
        </p:nvCxnSpPr>
        <p:spPr>
          <a:xfrm flipH="1">
            <a:off x="1828109" y="2323413"/>
            <a:ext cx="5249400" cy="905100"/>
          </a:xfrm>
          <a:prstGeom prst="straightConnector1">
            <a:avLst/>
          </a:prstGeom>
          <a:noFill/>
          <a:ln cap="flat" cmpd="sng" w="9525">
            <a:solidFill>
              <a:schemeClr val="dk2"/>
            </a:solidFill>
            <a:prstDash val="solid"/>
            <a:round/>
            <a:headEnd len="med" w="med" type="none"/>
            <a:tailEnd len="med" w="med" type="triangle"/>
          </a:ln>
        </p:spPr>
      </p:cxnSp>
      <p:pic>
        <p:nvPicPr>
          <p:cNvPr id="286" name="Google Shape;286;p42"/>
          <p:cNvPicPr preferRelativeResize="0"/>
          <p:nvPr/>
        </p:nvPicPr>
        <p:blipFill>
          <a:blip r:embed="rId4">
            <a:alphaModFix/>
          </a:blip>
          <a:stretch>
            <a:fillRect/>
          </a:stretch>
        </p:blipFill>
        <p:spPr>
          <a:xfrm>
            <a:off x="5566650" y="875925"/>
            <a:ext cx="3022025" cy="1428750"/>
          </a:xfrm>
          <a:prstGeom prst="rect">
            <a:avLst/>
          </a:prstGeom>
          <a:noFill/>
          <a:ln cap="flat" cmpd="sng" w="9525">
            <a:solidFill>
              <a:schemeClr val="dk1"/>
            </a:solidFill>
            <a:prstDash val="solid"/>
            <a:round/>
            <a:headEnd len="sm" w="sm" type="none"/>
            <a:tailEnd len="sm" w="sm" type="none"/>
          </a:ln>
        </p:spPr>
      </p:pic>
      <p:pic>
        <p:nvPicPr>
          <p:cNvPr id="287" name="Google Shape;287;p42"/>
          <p:cNvPicPr preferRelativeResize="0"/>
          <p:nvPr/>
        </p:nvPicPr>
        <p:blipFill>
          <a:blip r:embed="rId5">
            <a:alphaModFix/>
          </a:blip>
          <a:stretch>
            <a:fillRect/>
          </a:stretch>
        </p:blipFill>
        <p:spPr>
          <a:xfrm>
            <a:off x="282722" y="3261875"/>
            <a:ext cx="3022025" cy="1562100"/>
          </a:xfrm>
          <a:prstGeom prst="rect">
            <a:avLst/>
          </a:prstGeom>
          <a:noFill/>
          <a:ln cap="flat" cmpd="sng" w="9525">
            <a:solidFill>
              <a:schemeClr val="dk1"/>
            </a:solidFill>
            <a:prstDash val="solid"/>
            <a:round/>
            <a:headEnd len="sm" w="sm" type="none"/>
            <a:tailEnd len="sm" w="sm" type="none"/>
          </a:ln>
        </p:spPr>
      </p:pic>
      <p:pic>
        <p:nvPicPr>
          <p:cNvPr id="288" name="Google Shape;288;p42"/>
          <p:cNvPicPr preferRelativeResize="0"/>
          <p:nvPr/>
        </p:nvPicPr>
        <p:blipFill>
          <a:blip r:embed="rId6">
            <a:alphaModFix/>
          </a:blip>
          <a:stretch>
            <a:fillRect/>
          </a:stretch>
        </p:blipFill>
        <p:spPr>
          <a:xfrm>
            <a:off x="5566350" y="3204775"/>
            <a:ext cx="3022025" cy="1533525"/>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43"/>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700">
                <a:latin typeface="Lato"/>
                <a:ea typeface="Lato"/>
                <a:cs typeface="Lato"/>
                <a:sym typeface="Lato"/>
              </a:rPr>
              <a:t>RESULT OBTAINED USING </a:t>
            </a:r>
            <a:r>
              <a:rPr b="1" lang="en" sz="2700">
                <a:latin typeface="Lato"/>
                <a:ea typeface="Lato"/>
                <a:cs typeface="Lato"/>
                <a:sym typeface="Lato"/>
              </a:rPr>
              <a:t>H-TLBO</a:t>
            </a:r>
            <a:endParaRPr b="1" sz="3000"/>
          </a:p>
        </p:txBody>
      </p:sp>
      <p:cxnSp>
        <p:nvCxnSpPr>
          <p:cNvPr id="294" name="Google Shape;294;p43"/>
          <p:cNvCxnSpPr>
            <a:stCxn id="295" idx="3"/>
            <a:endCxn id="296" idx="1"/>
          </p:cNvCxnSpPr>
          <p:nvPr/>
        </p:nvCxnSpPr>
        <p:spPr>
          <a:xfrm>
            <a:off x="3765900" y="3009150"/>
            <a:ext cx="2202300" cy="0"/>
          </a:xfrm>
          <a:prstGeom prst="straightConnector1">
            <a:avLst/>
          </a:prstGeom>
          <a:noFill/>
          <a:ln cap="flat" cmpd="sng" w="9525">
            <a:solidFill>
              <a:schemeClr val="dk2"/>
            </a:solidFill>
            <a:prstDash val="solid"/>
            <a:round/>
            <a:headEnd len="med" w="med" type="none"/>
            <a:tailEnd len="med" w="med" type="triangle"/>
          </a:ln>
        </p:spPr>
      </p:cxnSp>
      <p:pic>
        <p:nvPicPr>
          <p:cNvPr id="297" name="Google Shape;297;p43"/>
          <p:cNvPicPr preferRelativeResize="0"/>
          <p:nvPr/>
        </p:nvPicPr>
        <p:blipFill>
          <a:blip r:embed="rId3">
            <a:alphaModFix/>
          </a:blip>
          <a:stretch>
            <a:fillRect/>
          </a:stretch>
        </p:blipFill>
        <p:spPr>
          <a:xfrm>
            <a:off x="98250" y="2321225"/>
            <a:ext cx="3667650" cy="1504950"/>
          </a:xfrm>
          <a:prstGeom prst="rect">
            <a:avLst/>
          </a:prstGeom>
          <a:noFill/>
          <a:ln cap="flat" cmpd="sng" w="9525">
            <a:solidFill>
              <a:schemeClr val="dk1"/>
            </a:solidFill>
            <a:prstDash val="solid"/>
            <a:round/>
            <a:headEnd len="sm" w="sm" type="none"/>
            <a:tailEnd len="sm" w="sm" type="none"/>
          </a:ln>
        </p:spPr>
      </p:pic>
      <p:pic>
        <p:nvPicPr>
          <p:cNvPr id="298" name="Google Shape;298;p43"/>
          <p:cNvPicPr preferRelativeResize="0"/>
          <p:nvPr/>
        </p:nvPicPr>
        <p:blipFill>
          <a:blip r:embed="rId4">
            <a:alphaModFix/>
          </a:blip>
          <a:stretch>
            <a:fillRect/>
          </a:stretch>
        </p:blipFill>
        <p:spPr>
          <a:xfrm>
            <a:off x="6029575" y="1094051"/>
            <a:ext cx="2849900" cy="3830200"/>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44"/>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300">
                <a:latin typeface="Impact"/>
                <a:ea typeface="Impact"/>
                <a:cs typeface="Impact"/>
                <a:sym typeface="Impact"/>
              </a:rPr>
              <a:t>COMPARISON OF MODIFIED DPSO AND HYBRID TLBO:</a:t>
            </a:r>
            <a:endParaRPr sz="2300">
              <a:latin typeface="Impact"/>
              <a:ea typeface="Impact"/>
              <a:cs typeface="Impact"/>
              <a:sym typeface="Impact"/>
            </a:endParaRPr>
          </a:p>
        </p:txBody>
      </p:sp>
      <p:graphicFrame>
        <p:nvGraphicFramePr>
          <p:cNvPr id="304" name="Google Shape;304;p44"/>
          <p:cNvGraphicFramePr/>
          <p:nvPr/>
        </p:nvGraphicFramePr>
        <p:xfrm>
          <a:off x="289900" y="672810"/>
          <a:ext cx="3000000" cy="3000000"/>
        </p:xfrm>
        <a:graphic>
          <a:graphicData uri="http://schemas.openxmlformats.org/drawingml/2006/table">
            <a:tbl>
              <a:tblPr>
                <a:noFill/>
                <a:tableStyleId>{FE632FB3-E94D-4B9D-AFB7-F64C8D9C542A}</a:tableStyleId>
              </a:tblPr>
              <a:tblGrid>
                <a:gridCol w="4317475"/>
                <a:gridCol w="4317475"/>
              </a:tblGrid>
              <a:tr h="447350">
                <a:tc>
                  <a:txBody>
                    <a:bodyPr/>
                    <a:lstStyle/>
                    <a:p>
                      <a:pPr indent="0" lvl="0" marL="0" rtl="0" algn="ctr">
                        <a:spcBef>
                          <a:spcPts val="0"/>
                        </a:spcBef>
                        <a:spcAft>
                          <a:spcPts val="0"/>
                        </a:spcAft>
                        <a:buNone/>
                      </a:pPr>
                      <a:r>
                        <a:rPr b="1" lang="en" sz="1500">
                          <a:latin typeface="Playfair Display"/>
                          <a:ea typeface="Playfair Display"/>
                          <a:cs typeface="Playfair Display"/>
                          <a:sym typeface="Playfair Display"/>
                        </a:rPr>
                        <a:t>M-DPSO</a:t>
                      </a:r>
                      <a:endParaRPr b="1" sz="1500">
                        <a:latin typeface="Playfair Display"/>
                        <a:ea typeface="Playfair Display"/>
                        <a:cs typeface="Playfair Display"/>
                        <a:sym typeface="Playfair Display"/>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n" sz="1500">
                          <a:latin typeface="Playfair Display"/>
                          <a:ea typeface="Playfair Display"/>
                          <a:cs typeface="Playfair Display"/>
                          <a:sym typeface="Playfair Display"/>
                        </a:rPr>
                        <a:t>H-TLBO</a:t>
                      </a:r>
                      <a:endParaRPr b="1" sz="1500">
                        <a:latin typeface="Playfair Display"/>
                        <a:ea typeface="Playfair Display"/>
                        <a:cs typeface="Playfair Display"/>
                        <a:sym typeface="Playfair Display"/>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r h="3623175">
                <a:tc>
                  <a:txBody>
                    <a:bodyPr/>
                    <a:lstStyle/>
                    <a:p>
                      <a:pPr indent="0" lvl="0" marL="0" rtl="0" algn="l">
                        <a:spcBef>
                          <a:spcPts val="0"/>
                        </a:spcBef>
                        <a:spcAft>
                          <a:spcPts val="0"/>
                        </a:spcAft>
                        <a:buNone/>
                      </a:pPr>
                      <a:r>
                        <a:rPr b="1" lang="en"/>
                        <a:t>1.</a:t>
                      </a:r>
                      <a:r>
                        <a:rPr lang="en"/>
                        <a:t>Modification of traditional Particle Swarm Optimisation to fit into solving discrete optimisation(DO) problems.</a:t>
                      </a:r>
                      <a:endParaRPr/>
                    </a:p>
                    <a:p>
                      <a:pPr indent="0" lvl="0" marL="0" rtl="0" algn="l">
                        <a:spcBef>
                          <a:spcPts val="0"/>
                        </a:spcBef>
                        <a:spcAft>
                          <a:spcPts val="0"/>
                        </a:spcAft>
                        <a:buNone/>
                      </a:pPr>
                      <a:r>
                        <a:rPr b="1" lang="en"/>
                        <a:t>2.</a:t>
                      </a:r>
                      <a:r>
                        <a:rPr lang="en"/>
                        <a:t>Number of times objective function evaluated is,</a:t>
                      </a:r>
                      <a:endParaRPr/>
                    </a:p>
                    <a:p>
                      <a:pPr indent="0" lvl="0" marL="0" rtl="0" algn="l">
                        <a:spcBef>
                          <a:spcPts val="0"/>
                        </a:spcBef>
                        <a:spcAft>
                          <a:spcPts val="0"/>
                        </a:spcAft>
                        <a:buNone/>
                      </a:pPr>
                      <a:r>
                        <a:rPr b="1" lang="en">
                          <a:solidFill>
                            <a:schemeClr val="dk1"/>
                          </a:solidFill>
                        </a:rPr>
                        <a:t>             </a:t>
                      </a:r>
                      <a:r>
                        <a:rPr b="1" lang="en">
                          <a:solidFill>
                            <a:schemeClr val="dk1"/>
                          </a:solidFill>
                        </a:rPr>
                        <a:t>Np*T</a:t>
                      </a:r>
                      <a:r>
                        <a:rPr lang="en"/>
                        <a:t> (Np = population size).</a:t>
                      </a:r>
                      <a:endParaRPr/>
                    </a:p>
                    <a:p>
                      <a:pPr indent="0" lvl="0" marL="0" rtl="0" algn="l">
                        <a:spcBef>
                          <a:spcPts val="0"/>
                        </a:spcBef>
                        <a:spcAft>
                          <a:spcPts val="0"/>
                        </a:spcAft>
                        <a:buNone/>
                      </a:pPr>
                      <a:r>
                        <a:rPr b="1" lang="en"/>
                        <a:t>3.</a:t>
                      </a:r>
                      <a:r>
                        <a:rPr lang="en">
                          <a:solidFill>
                            <a:schemeClr val="dk1"/>
                          </a:solidFill>
                        </a:rPr>
                        <a:t>NO GREEDY</a:t>
                      </a:r>
                      <a:r>
                        <a:rPr lang="en"/>
                        <a:t> selection to update population.</a:t>
                      </a:r>
                      <a:endParaRPr/>
                    </a:p>
                    <a:p>
                      <a:pPr indent="0" lvl="0" marL="0" rtl="0" algn="l">
                        <a:spcBef>
                          <a:spcPts val="0"/>
                        </a:spcBef>
                        <a:spcAft>
                          <a:spcPts val="0"/>
                        </a:spcAft>
                        <a:buNone/>
                      </a:pPr>
                      <a:r>
                        <a:rPr b="1" lang="en"/>
                        <a:t>4</a:t>
                      </a:r>
                      <a:r>
                        <a:rPr lang="en"/>
                        <a:t>.Number of parameters that influence the output is,</a:t>
                      </a:r>
                      <a:endParaRPr/>
                    </a:p>
                    <a:p>
                      <a:pPr indent="0" lvl="0" marL="0" rtl="0" algn="l">
                        <a:spcBef>
                          <a:spcPts val="0"/>
                        </a:spcBef>
                        <a:spcAft>
                          <a:spcPts val="0"/>
                        </a:spcAft>
                        <a:buNone/>
                      </a:pPr>
                      <a:r>
                        <a:rPr lang="en"/>
                        <a:t>            </a:t>
                      </a:r>
                      <a:r>
                        <a:rPr b="1" lang="en">
                          <a:solidFill>
                            <a:schemeClr val="dk1"/>
                          </a:solidFill>
                        </a:rPr>
                        <a:t>c1, c2, c3</a:t>
                      </a:r>
                      <a:r>
                        <a:rPr lang="en"/>
                        <a:t>.</a:t>
                      </a:r>
                      <a:endParaRPr/>
                    </a:p>
                    <a:p>
                      <a:pPr indent="0" lvl="0" marL="0" rtl="0" algn="l">
                        <a:spcBef>
                          <a:spcPts val="0"/>
                        </a:spcBef>
                        <a:spcAft>
                          <a:spcPts val="0"/>
                        </a:spcAft>
                        <a:buNone/>
                      </a:pPr>
                      <a:r>
                        <a:rPr b="1" lang="en"/>
                        <a:t>5.</a:t>
                      </a:r>
                      <a:r>
                        <a:rPr lang="en"/>
                        <a:t>Number of variables in the population updation equation,</a:t>
                      </a:r>
                      <a:endParaRPr/>
                    </a:p>
                    <a:p>
                      <a:pPr indent="0" lvl="0" marL="0" rtl="0" algn="l">
                        <a:spcBef>
                          <a:spcPts val="0"/>
                        </a:spcBef>
                        <a:spcAft>
                          <a:spcPts val="0"/>
                        </a:spcAft>
                        <a:buNone/>
                      </a:pPr>
                      <a:r>
                        <a:rPr lang="en"/>
                        <a:t>             </a:t>
                      </a:r>
                      <a:r>
                        <a:rPr b="1" lang="en">
                          <a:solidFill>
                            <a:schemeClr val="dk1"/>
                          </a:solidFill>
                        </a:rPr>
                        <a:t>Velocity, G_best, P_best</a:t>
                      </a:r>
                      <a:r>
                        <a:rPr lang="en"/>
                        <a:t>.</a:t>
                      </a:r>
                      <a:endParaRPr/>
                    </a:p>
                    <a:p>
                      <a:pPr indent="0" lvl="0" marL="0" rtl="0" algn="l">
                        <a:spcBef>
                          <a:spcPts val="0"/>
                        </a:spcBef>
                        <a:spcAft>
                          <a:spcPts val="0"/>
                        </a:spcAft>
                        <a:buNone/>
                      </a:pPr>
                      <a:r>
                        <a:rPr b="1" lang="en"/>
                        <a:t>6.</a:t>
                      </a:r>
                      <a:r>
                        <a:rPr lang="en"/>
                        <a:t>Number of special operators used in equations,</a:t>
                      </a:r>
                      <a:endParaRPr/>
                    </a:p>
                    <a:p>
                      <a:pPr indent="0" lvl="0" marL="0" rtl="0" algn="l">
                        <a:spcBef>
                          <a:spcPts val="0"/>
                        </a:spcBef>
                        <a:spcAft>
                          <a:spcPts val="0"/>
                        </a:spcAft>
                        <a:buNone/>
                      </a:pPr>
                      <a:r>
                        <a:rPr lang="en"/>
                        <a:t>Addition operator, </a:t>
                      </a:r>
                      <a:r>
                        <a:rPr lang="en"/>
                        <a:t>Subtraction</a:t>
                      </a:r>
                      <a:r>
                        <a:rPr lang="en"/>
                        <a:t> operator, Multiplication operator, Repair function.</a:t>
                      </a:r>
                      <a:endParaRPr/>
                    </a:p>
                    <a:p>
                      <a:pPr indent="0" lvl="0" marL="0" rtl="0" algn="l">
                        <a:spcBef>
                          <a:spcPts val="0"/>
                        </a:spcBef>
                        <a:spcAft>
                          <a:spcPts val="0"/>
                        </a:spcAft>
                        <a:buNone/>
                      </a:pPr>
                      <a:r>
                        <a:rPr b="1" lang="en"/>
                        <a:t>7.</a:t>
                      </a:r>
                      <a:r>
                        <a:rPr lang="en"/>
                        <a:t>Best solution obtained is present in the population matrix.</a:t>
                      </a:r>
                      <a:endParaRPr/>
                    </a:p>
                    <a:p>
                      <a:pPr indent="0" lvl="0" marL="0" rtl="0" algn="l">
                        <a:spcBef>
                          <a:spcPts val="0"/>
                        </a:spcBef>
                        <a:spcAft>
                          <a:spcPts val="0"/>
                        </a:spcAft>
                        <a:buNone/>
                      </a:pPr>
                      <a:r>
                        <a:rPr b="1" lang="en"/>
                        <a:t>8</a:t>
                      </a:r>
                      <a:r>
                        <a:rPr b="1" lang="en"/>
                        <a:t>.</a:t>
                      </a:r>
                      <a:r>
                        <a:rPr lang="en"/>
                        <a:t>Best solution </a:t>
                      </a:r>
                      <a:r>
                        <a:rPr lang="en"/>
                        <a:t>obtained for the example problem,</a:t>
                      </a:r>
                      <a:endParaRPr/>
                    </a:p>
                    <a:p>
                      <a:pPr indent="0" lvl="0" marL="0" rtl="0" algn="l">
                        <a:spcBef>
                          <a:spcPts val="0"/>
                        </a:spcBef>
                        <a:spcAft>
                          <a:spcPts val="0"/>
                        </a:spcAft>
                        <a:buNone/>
                      </a:pPr>
                      <a:r>
                        <a:rPr lang="en"/>
                        <a:t>Optimal cycle time = </a:t>
                      </a:r>
                      <a:r>
                        <a:rPr b="1" lang="en">
                          <a:solidFill>
                            <a:schemeClr val="dk1"/>
                          </a:solidFill>
                        </a:rPr>
                        <a:t>202</a:t>
                      </a:r>
                      <a:r>
                        <a:rPr lang="en"/>
                        <a:t>.</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b="1" lang="en"/>
                        <a:t>1.</a:t>
                      </a:r>
                      <a:r>
                        <a:rPr lang="en"/>
                        <a:t>Modification of traditional TLBO which combines the advantages of scout phase from ABC algorithm and simplicity of TLBO to solve DO </a:t>
                      </a:r>
                      <a:r>
                        <a:rPr lang="en"/>
                        <a:t>problems.</a:t>
                      </a:r>
                      <a:endParaRPr/>
                    </a:p>
                    <a:p>
                      <a:pPr indent="0" lvl="0" marL="0" rtl="0" algn="l">
                        <a:spcBef>
                          <a:spcPts val="0"/>
                        </a:spcBef>
                        <a:spcAft>
                          <a:spcPts val="0"/>
                        </a:spcAft>
                        <a:buNone/>
                      </a:pPr>
                      <a:r>
                        <a:rPr b="1" lang="en"/>
                        <a:t>2.</a:t>
                      </a:r>
                      <a:r>
                        <a:rPr lang="en"/>
                        <a:t>Number of times objective function evaluated is,</a:t>
                      </a:r>
                      <a:endParaRPr/>
                    </a:p>
                    <a:p>
                      <a:pPr indent="0" lvl="0" marL="0" rtl="0" algn="l">
                        <a:spcBef>
                          <a:spcPts val="0"/>
                        </a:spcBef>
                        <a:spcAft>
                          <a:spcPts val="0"/>
                        </a:spcAft>
                        <a:buNone/>
                      </a:pPr>
                      <a:r>
                        <a:rPr b="1" lang="en">
                          <a:solidFill>
                            <a:schemeClr val="dk1"/>
                          </a:solidFill>
                        </a:rPr>
                        <a:t>             Np*T + Np*T</a:t>
                      </a:r>
                      <a:r>
                        <a:rPr lang="en"/>
                        <a:t> (T = number of iterations).</a:t>
                      </a:r>
                      <a:endParaRPr/>
                    </a:p>
                    <a:p>
                      <a:pPr indent="0" lvl="0" marL="0" rtl="0" algn="l">
                        <a:spcBef>
                          <a:spcPts val="0"/>
                        </a:spcBef>
                        <a:spcAft>
                          <a:spcPts val="0"/>
                        </a:spcAft>
                        <a:buNone/>
                      </a:pPr>
                      <a:r>
                        <a:rPr b="1" lang="en"/>
                        <a:t>3.</a:t>
                      </a:r>
                      <a:r>
                        <a:rPr lang="en">
                          <a:solidFill>
                            <a:schemeClr val="dk1"/>
                          </a:solidFill>
                        </a:rPr>
                        <a:t>Uses GREEDY</a:t>
                      </a:r>
                      <a:r>
                        <a:rPr lang="en"/>
                        <a:t> selection to update population.</a:t>
                      </a:r>
                      <a:endParaRPr/>
                    </a:p>
                    <a:p>
                      <a:pPr indent="0" lvl="0" marL="0" rtl="0" algn="l">
                        <a:spcBef>
                          <a:spcPts val="0"/>
                        </a:spcBef>
                        <a:spcAft>
                          <a:spcPts val="0"/>
                        </a:spcAft>
                        <a:buNone/>
                      </a:pPr>
                      <a:r>
                        <a:rPr b="1" lang="en"/>
                        <a:t>4.</a:t>
                      </a:r>
                      <a:r>
                        <a:rPr lang="en"/>
                        <a:t>Number of parameters that influence the output is,</a:t>
                      </a:r>
                      <a:endParaRPr/>
                    </a:p>
                    <a:p>
                      <a:pPr indent="0" lvl="0" marL="0" rtl="0" algn="l">
                        <a:spcBef>
                          <a:spcPts val="0"/>
                        </a:spcBef>
                        <a:spcAft>
                          <a:spcPts val="0"/>
                        </a:spcAft>
                        <a:buNone/>
                      </a:pPr>
                      <a:r>
                        <a:rPr lang="en"/>
                        <a:t>             </a:t>
                      </a:r>
                      <a:r>
                        <a:rPr b="1" lang="en">
                          <a:solidFill>
                            <a:schemeClr val="dk1"/>
                          </a:solidFill>
                        </a:rPr>
                        <a:t>r, Tf/Tp</a:t>
                      </a:r>
                      <a:r>
                        <a:rPr lang="en"/>
                        <a:t>.</a:t>
                      </a:r>
                      <a:endParaRPr/>
                    </a:p>
                    <a:p>
                      <a:pPr indent="0" lvl="0" marL="0" rtl="0" algn="l">
                        <a:spcBef>
                          <a:spcPts val="0"/>
                        </a:spcBef>
                        <a:spcAft>
                          <a:spcPts val="0"/>
                        </a:spcAft>
                        <a:buNone/>
                      </a:pPr>
                      <a:r>
                        <a:rPr b="1" lang="en"/>
                        <a:t>5.</a:t>
                      </a:r>
                      <a:r>
                        <a:rPr lang="en"/>
                        <a:t>Number of variables in the population updation equation,</a:t>
                      </a:r>
                      <a:endParaRPr/>
                    </a:p>
                    <a:p>
                      <a:pPr indent="0" lvl="0" marL="0" rtl="0" algn="l">
                        <a:spcBef>
                          <a:spcPts val="0"/>
                        </a:spcBef>
                        <a:spcAft>
                          <a:spcPts val="0"/>
                        </a:spcAft>
                        <a:buNone/>
                      </a:pPr>
                      <a:r>
                        <a:rPr lang="en"/>
                        <a:t>             </a:t>
                      </a:r>
                      <a:r>
                        <a:rPr b="1" lang="en">
                          <a:solidFill>
                            <a:schemeClr val="dk1"/>
                          </a:solidFill>
                        </a:rPr>
                        <a:t>X_mean, X_best, X_partner</a:t>
                      </a:r>
                      <a:r>
                        <a:rPr lang="en"/>
                        <a:t>.</a:t>
                      </a:r>
                      <a:endParaRPr/>
                    </a:p>
                    <a:p>
                      <a:pPr indent="0" lvl="0" marL="0" rtl="0" algn="l">
                        <a:spcBef>
                          <a:spcPts val="0"/>
                        </a:spcBef>
                        <a:spcAft>
                          <a:spcPts val="0"/>
                        </a:spcAft>
                        <a:buNone/>
                      </a:pPr>
                      <a:r>
                        <a:rPr b="1" lang="en"/>
                        <a:t>6.</a:t>
                      </a:r>
                      <a:r>
                        <a:rPr lang="en"/>
                        <a:t>Number of special operators used in equations,</a:t>
                      </a:r>
                      <a:endParaRPr/>
                    </a:p>
                    <a:p>
                      <a:pPr indent="0" lvl="0" marL="0" rtl="0" algn="l">
                        <a:spcBef>
                          <a:spcPts val="0"/>
                        </a:spcBef>
                        <a:spcAft>
                          <a:spcPts val="0"/>
                        </a:spcAft>
                        <a:buNone/>
                      </a:pPr>
                      <a:r>
                        <a:rPr lang="en"/>
                        <a:t>Addition operator, Subtraction operator, Mean calculation, Repair function.</a:t>
                      </a:r>
                      <a:endParaRPr/>
                    </a:p>
                    <a:p>
                      <a:pPr indent="0" lvl="0" marL="0" rtl="0" algn="l">
                        <a:spcBef>
                          <a:spcPts val="0"/>
                        </a:spcBef>
                        <a:spcAft>
                          <a:spcPts val="0"/>
                        </a:spcAft>
                        <a:buNone/>
                      </a:pPr>
                      <a:r>
                        <a:rPr b="1" lang="en"/>
                        <a:t>7.</a:t>
                      </a:r>
                      <a:r>
                        <a:rPr lang="en"/>
                        <a:t>Best solution obtained may or may not be present in the population matrix.</a:t>
                      </a:r>
                      <a:endParaRPr/>
                    </a:p>
                    <a:p>
                      <a:pPr indent="0" lvl="0" marL="0" rtl="0" algn="l">
                        <a:spcBef>
                          <a:spcPts val="0"/>
                        </a:spcBef>
                        <a:spcAft>
                          <a:spcPts val="0"/>
                        </a:spcAft>
                        <a:buNone/>
                      </a:pPr>
                      <a:r>
                        <a:rPr b="1" lang="en"/>
                        <a:t>8.</a:t>
                      </a:r>
                      <a:r>
                        <a:rPr lang="en"/>
                        <a:t>Best solution obtained for the example problem,</a:t>
                      </a:r>
                      <a:endParaRPr/>
                    </a:p>
                    <a:p>
                      <a:pPr indent="0" lvl="0" marL="0" rtl="0" algn="l">
                        <a:spcBef>
                          <a:spcPts val="0"/>
                        </a:spcBef>
                        <a:spcAft>
                          <a:spcPts val="0"/>
                        </a:spcAft>
                        <a:buNone/>
                      </a:pPr>
                      <a:r>
                        <a:rPr lang="en"/>
                        <a:t>Optimal cycle time = </a:t>
                      </a:r>
                      <a:r>
                        <a:rPr b="1" lang="en">
                          <a:solidFill>
                            <a:schemeClr val="dk1"/>
                          </a:solidFill>
                        </a:rPr>
                        <a:t>201</a:t>
                      </a:r>
                      <a:r>
                        <a:rPr lang="en"/>
                        <a:t>.</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bl>
          </a:graphicData>
        </a:graphic>
      </p:graphicFrame>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45"/>
          <p:cNvSpPr txBox="1"/>
          <p:nvPr>
            <p:ph type="title"/>
          </p:nvPr>
        </p:nvSpPr>
        <p:spPr>
          <a:xfrm>
            <a:off x="490250" y="488250"/>
            <a:ext cx="78726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Georgia"/>
                <a:ea typeface="Georgia"/>
                <a:cs typeface="Georgia"/>
                <a:sym typeface="Georgia"/>
              </a:rPr>
              <a:t>Did this </a:t>
            </a:r>
            <a:r>
              <a:rPr lang="en">
                <a:solidFill>
                  <a:schemeClr val="accent6"/>
                </a:solidFill>
                <a:latin typeface="Georgia"/>
                <a:ea typeface="Georgia"/>
                <a:cs typeface="Georgia"/>
                <a:sym typeface="Georgia"/>
              </a:rPr>
              <a:t>PRESENTATION </a:t>
            </a:r>
            <a:r>
              <a:rPr lang="en">
                <a:latin typeface="Georgia"/>
                <a:ea typeface="Georgia"/>
                <a:cs typeface="Georgia"/>
                <a:sym typeface="Georgia"/>
              </a:rPr>
              <a:t>satisfy your </a:t>
            </a:r>
            <a:r>
              <a:rPr lang="en">
                <a:solidFill>
                  <a:schemeClr val="accent6"/>
                </a:solidFill>
                <a:latin typeface="Georgia"/>
                <a:ea typeface="Georgia"/>
                <a:cs typeface="Georgia"/>
                <a:sym typeface="Georgia"/>
              </a:rPr>
              <a:t>EXPECTATIONS</a:t>
            </a:r>
            <a:r>
              <a:rPr lang="en">
                <a:latin typeface="Georgia"/>
                <a:ea typeface="Georgia"/>
                <a:cs typeface="Georgia"/>
                <a:sym typeface="Georgia"/>
              </a:rPr>
              <a:t> sir?</a:t>
            </a:r>
            <a:r>
              <a:rPr lang="en"/>
              <a:t>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pic>
        <p:nvPicPr>
          <p:cNvPr id="90" name="Google Shape;90;p16"/>
          <p:cNvPicPr preferRelativeResize="0"/>
          <p:nvPr/>
        </p:nvPicPr>
        <p:blipFill rotWithShape="1">
          <a:blip r:embed="rId3">
            <a:alphaModFix/>
          </a:blip>
          <a:srcRect b="0" l="7783" r="0" t="0"/>
          <a:stretch/>
        </p:blipFill>
        <p:spPr>
          <a:xfrm>
            <a:off x="0" y="0"/>
            <a:ext cx="9144000" cy="5143500"/>
          </a:xfrm>
          <a:prstGeom prst="rect">
            <a:avLst/>
          </a:prstGeom>
          <a:noFill/>
          <a:ln>
            <a:noFill/>
          </a:ln>
        </p:spPr>
      </p:pic>
      <p:sp>
        <p:nvSpPr>
          <p:cNvPr id="91" name="Google Shape;91;p16"/>
          <p:cNvSpPr txBox="1"/>
          <p:nvPr/>
        </p:nvSpPr>
        <p:spPr>
          <a:xfrm>
            <a:off x="219400" y="207200"/>
            <a:ext cx="6752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92" name="Google Shape;92;p16"/>
          <p:cNvSpPr txBox="1"/>
          <p:nvPr/>
        </p:nvSpPr>
        <p:spPr>
          <a:xfrm>
            <a:off x="268150" y="292525"/>
            <a:ext cx="8666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93" name="Google Shape;93;p16"/>
          <p:cNvSpPr txBox="1"/>
          <p:nvPr/>
        </p:nvSpPr>
        <p:spPr>
          <a:xfrm>
            <a:off x="115200" y="125200"/>
            <a:ext cx="8690400" cy="5079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900">
                <a:solidFill>
                  <a:schemeClr val="lt1"/>
                </a:solidFill>
                <a:latin typeface="Impact"/>
                <a:ea typeface="Impact"/>
                <a:cs typeface="Impact"/>
                <a:sym typeface="Impact"/>
              </a:rPr>
              <a:t>TRADITIONAL TLBO vs  Modified TLBO (MTLBO) approaches :</a:t>
            </a:r>
            <a:endParaRPr sz="1900">
              <a:solidFill>
                <a:schemeClr val="lt1"/>
              </a:solidFill>
              <a:latin typeface="Impact"/>
              <a:ea typeface="Impact"/>
              <a:cs typeface="Impact"/>
              <a:sym typeface="Impact"/>
            </a:endParaRPr>
          </a:p>
          <a:p>
            <a:pPr indent="0" lvl="0" marL="0" rtl="0" algn="l">
              <a:spcBef>
                <a:spcPts val="0"/>
              </a:spcBef>
              <a:spcAft>
                <a:spcPts val="0"/>
              </a:spcAft>
              <a:buNone/>
            </a:pPr>
            <a:r>
              <a:t/>
            </a:r>
            <a:endParaRPr sz="1900">
              <a:solidFill>
                <a:schemeClr val="lt1"/>
              </a:solidFill>
              <a:latin typeface="Impact"/>
              <a:ea typeface="Impact"/>
              <a:cs typeface="Impact"/>
              <a:sym typeface="Impact"/>
            </a:endParaRPr>
          </a:p>
          <a:p>
            <a:pPr indent="0" lvl="0" marL="0" rtl="0" algn="l">
              <a:spcBef>
                <a:spcPts val="0"/>
              </a:spcBef>
              <a:spcAft>
                <a:spcPts val="0"/>
              </a:spcAft>
              <a:buNone/>
            </a:pPr>
            <a:r>
              <a:rPr lang="en">
                <a:solidFill>
                  <a:schemeClr val="lt1"/>
                </a:solidFill>
                <a:latin typeface="Roboto"/>
                <a:ea typeface="Roboto"/>
                <a:cs typeface="Roboto"/>
                <a:sym typeface="Roboto"/>
              </a:rPr>
              <a:t>Firstly, every recent/yet to become publications that propose different variations/modifications of the traditional TLBO expressions revolve around the idea that there are numerous ways in which both teaching and learning activities can happen in a classroom. </a:t>
            </a:r>
            <a:endParaRPr>
              <a:solidFill>
                <a:schemeClr val="lt1"/>
              </a:solidFill>
              <a:latin typeface="Roboto"/>
              <a:ea typeface="Roboto"/>
              <a:cs typeface="Roboto"/>
              <a:sym typeface="Roboto"/>
            </a:endParaRPr>
          </a:p>
          <a:p>
            <a:pPr indent="0" lvl="0" marL="0" rtl="0" algn="l">
              <a:spcBef>
                <a:spcPts val="0"/>
              </a:spcBef>
              <a:spcAft>
                <a:spcPts val="0"/>
              </a:spcAft>
              <a:buNone/>
            </a:pPr>
            <a:r>
              <a:t/>
            </a:r>
            <a:endParaRPr>
              <a:solidFill>
                <a:schemeClr val="lt1"/>
              </a:solidFill>
              <a:latin typeface="Roboto"/>
              <a:ea typeface="Roboto"/>
              <a:cs typeface="Roboto"/>
              <a:sym typeface="Roboto"/>
            </a:endParaRPr>
          </a:p>
          <a:p>
            <a:pPr indent="-317500" lvl="0" marL="457200" rtl="0" algn="l">
              <a:spcBef>
                <a:spcPts val="0"/>
              </a:spcBef>
              <a:spcAft>
                <a:spcPts val="0"/>
              </a:spcAft>
              <a:buClr>
                <a:schemeClr val="lt1"/>
              </a:buClr>
              <a:buSzPts val="1400"/>
              <a:buFont typeface="Roboto"/>
              <a:buChar char="●"/>
            </a:pPr>
            <a:r>
              <a:rPr lang="en">
                <a:solidFill>
                  <a:schemeClr val="lt1"/>
                </a:solidFill>
                <a:latin typeface="Roboto"/>
                <a:ea typeface="Roboto"/>
                <a:cs typeface="Roboto"/>
                <a:sym typeface="Roboto"/>
              </a:rPr>
              <a:t>These numerous possibilities of adjusting the meta-heuristic environment to allow efficient solution generation, according to the specific problem environment is what equips the TLBO algorithm with total flexibility.</a:t>
            </a:r>
            <a:r>
              <a:rPr lang="en">
                <a:solidFill>
                  <a:schemeClr val="accent6"/>
                </a:solidFill>
                <a:latin typeface="Roboto"/>
                <a:ea typeface="Roboto"/>
                <a:cs typeface="Roboto"/>
                <a:sym typeface="Roboto"/>
              </a:rPr>
              <a:t> This is also largely the fact as to why we chose to explore different combinatorial TLBO expressions for our problem.</a:t>
            </a:r>
            <a:endParaRPr>
              <a:solidFill>
                <a:schemeClr val="accent6"/>
              </a:solidFill>
              <a:latin typeface="Roboto"/>
              <a:ea typeface="Roboto"/>
              <a:cs typeface="Roboto"/>
              <a:sym typeface="Roboto"/>
            </a:endParaRPr>
          </a:p>
          <a:p>
            <a:pPr indent="0" lvl="0" marL="457200" rtl="0" algn="l">
              <a:spcBef>
                <a:spcPts val="0"/>
              </a:spcBef>
              <a:spcAft>
                <a:spcPts val="0"/>
              </a:spcAft>
              <a:buNone/>
            </a:pPr>
            <a:r>
              <a:t/>
            </a:r>
            <a:endParaRPr>
              <a:solidFill>
                <a:schemeClr val="lt1"/>
              </a:solidFill>
              <a:latin typeface="Roboto"/>
              <a:ea typeface="Roboto"/>
              <a:cs typeface="Roboto"/>
              <a:sym typeface="Roboto"/>
            </a:endParaRPr>
          </a:p>
          <a:p>
            <a:pPr indent="0" lvl="0" marL="0" rtl="0" algn="l">
              <a:spcBef>
                <a:spcPts val="0"/>
              </a:spcBef>
              <a:spcAft>
                <a:spcPts val="0"/>
              </a:spcAft>
              <a:buNone/>
            </a:pPr>
            <a:r>
              <a:rPr lang="en">
                <a:solidFill>
                  <a:schemeClr val="lt1"/>
                </a:solidFill>
                <a:latin typeface="Roboto"/>
                <a:ea typeface="Roboto"/>
                <a:cs typeface="Roboto"/>
                <a:sym typeface="Roboto"/>
              </a:rPr>
              <a:t>Therefore, variations here mean trying to improve and vary every sub-process of both the teacher and learner phase expressions. Some of the most significant modified TLBO approaches used for different problem environments are exemplified as follows:</a:t>
            </a:r>
            <a:endParaRPr>
              <a:solidFill>
                <a:schemeClr val="lt1"/>
              </a:solidFill>
              <a:latin typeface="Roboto"/>
              <a:ea typeface="Roboto"/>
              <a:cs typeface="Roboto"/>
              <a:sym typeface="Roboto"/>
            </a:endParaRPr>
          </a:p>
          <a:p>
            <a:pPr indent="0" lvl="0" marL="0" rtl="0" algn="l">
              <a:spcBef>
                <a:spcPts val="0"/>
              </a:spcBef>
              <a:spcAft>
                <a:spcPts val="0"/>
              </a:spcAft>
              <a:buNone/>
            </a:pPr>
            <a:r>
              <a:t/>
            </a:r>
            <a:endParaRPr>
              <a:solidFill>
                <a:schemeClr val="lt1"/>
              </a:solidFill>
              <a:latin typeface="Roboto"/>
              <a:ea typeface="Roboto"/>
              <a:cs typeface="Roboto"/>
              <a:sym typeface="Roboto"/>
            </a:endParaRPr>
          </a:p>
          <a:p>
            <a:pPr indent="-317500" lvl="0" marL="457200" rtl="0" algn="l">
              <a:spcBef>
                <a:spcPts val="0"/>
              </a:spcBef>
              <a:spcAft>
                <a:spcPts val="0"/>
              </a:spcAft>
              <a:buClr>
                <a:schemeClr val="lt1"/>
              </a:buClr>
              <a:buSzPts val="1400"/>
              <a:buFont typeface="Roboto"/>
              <a:buChar char="●"/>
            </a:pPr>
            <a:r>
              <a:rPr lang="en">
                <a:solidFill>
                  <a:schemeClr val="lt1"/>
                </a:solidFill>
                <a:latin typeface="Roboto"/>
                <a:ea typeface="Roboto"/>
                <a:cs typeface="Roboto"/>
                <a:sym typeface="Roboto"/>
              </a:rPr>
              <a:t>A modified TLBO algorithm named </a:t>
            </a:r>
            <a:r>
              <a:rPr lang="en">
                <a:solidFill>
                  <a:schemeClr val="accent6"/>
                </a:solidFill>
                <a:latin typeface="Roboto"/>
                <a:ea typeface="Roboto"/>
                <a:cs typeface="Roboto"/>
                <a:sym typeface="Roboto"/>
              </a:rPr>
              <a:t>mTLBO</a:t>
            </a:r>
            <a:r>
              <a:rPr lang="en">
                <a:solidFill>
                  <a:schemeClr val="lt1"/>
                </a:solidFill>
                <a:latin typeface="Roboto"/>
                <a:ea typeface="Roboto"/>
                <a:cs typeface="Roboto"/>
                <a:sym typeface="Roboto"/>
              </a:rPr>
              <a:t>, introduced concept of tutorial class in the Learner Phase e by utilizing a collaborative discussion among learners as well as among both learners and teacher.</a:t>
            </a:r>
            <a:endParaRPr>
              <a:solidFill>
                <a:schemeClr val="lt1"/>
              </a:solidFill>
              <a:latin typeface="Roboto"/>
              <a:ea typeface="Roboto"/>
              <a:cs typeface="Roboto"/>
              <a:sym typeface="Roboto"/>
            </a:endParaRPr>
          </a:p>
          <a:p>
            <a:pPr indent="0" lvl="0" marL="457200" rtl="0" algn="l">
              <a:spcBef>
                <a:spcPts val="0"/>
              </a:spcBef>
              <a:spcAft>
                <a:spcPts val="0"/>
              </a:spcAft>
              <a:buNone/>
            </a:pPr>
            <a:r>
              <a:t/>
            </a:r>
            <a:endParaRPr>
              <a:solidFill>
                <a:schemeClr val="lt1"/>
              </a:solidFill>
              <a:latin typeface="Roboto"/>
              <a:ea typeface="Roboto"/>
              <a:cs typeface="Roboto"/>
              <a:sym typeface="Roboto"/>
            </a:endParaRPr>
          </a:p>
          <a:p>
            <a:pPr indent="-317500" lvl="0" marL="457200" rtl="0" algn="l">
              <a:spcBef>
                <a:spcPts val="0"/>
              </a:spcBef>
              <a:spcAft>
                <a:spcPts val="0"/>
              </a:spcAft>
              <a:buClr>
                <a:schemeClr val="lt1"/>
              </a:buClr>
              <a:buSzPts val="1400"/>
              <a:buFont typeface="Roboto"/>
              <a:buChar char="●"/>
            </a:pPr>
            <a:r>
              <a:rPr lang="en">
                <a:solidFill>
                  <a:schemeClr val="lt1"/>
                </a:solidFill>
                <a:latin typeface="Roboto"/>
                <a:ea typeface="Roboto"/>
                <a:cs typeface="Roboto"/>
                <a:sym typeface="Roboto"/>
              </a:rPr>
              <a:t>Another approach named </a:t>
            </a:r>
            <a:r>
              <a:rPr lang="en">
                <a:solidFill>
                  <a:schemeClr val="accent6"/>
                </a:solidFill>
                <a:latin typeface="Roboto"/>
                <a:ea typeface="Roboto"/>
                <a:cs typeface="Roboto"/>
                <a:sym typeface="Roboto"/>
              </a:rPr>
              <a:t>NIWTLBO</a:t>
            </a:r>
            <a:r>
              <a:rPr lang="en">
                <a:solidFill>
                  <a:schemeClr val="lt1"/>
                </a:solidFill>
                <a:latin typeface="Roboto"/>
                <a:ea typeface="Roboto"/>
                <a:cs typeface="Roboto"/>
                <a:sym typeface="Roboto"/>
              </a:rPr>
              <a:t>, where a nonlinear inertia weighted factor was added to control the memory rate of learners (i.e., how much each and every learners population was updated in both the phases) and again a dynamic inertia weighted factor in both phases to provide faster convergence speed and higher calculation accuracy.</a:t>
            </a:r>
            <a:endParaRPr>
              <a:solidFill>
                <a:schemeClr val="lt1"/>
              </a:solidFill>
              <a:latin typeface="Roboto"/>
              <a:ea typeface="Roboto"/>
              <a:cs typeface="Roboto"/>
              <a:sym typeface="Robo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pic>
        <p:nvPicPr>
          <p:cNvPr id="98" name="Google Shape;98;p17"/>
          <p:cNvPicPr preferRelativeResize="0"/>
          <p:nvPr/>
        </p:nvPicPr>
        <p:blipFill rotWithShape="1">
          <a:blip r:embed="rId3">
            <a:alphaModFix/>
          </a:blip>
          <a:srcRect b="0" l="7783" r="0" t="0"/>
          <a:stretch/>
        </p:blipFill>
        <p:spPr>
          <a:xfrm>
            <a:off x="0" y="0"/>
            <a:ext cx="9144000" cy="5143500"/>
          </a:xfrm>
          <a:prstGeom prst="rect">
            <a:avLst/>
          </a:prstGeom>
          <a:noFill/>
          <a:ln>
            <a:noFill/>
          </a:ln>
        </p:spPr>
      </p:pic>
      <p:sp>
        <p:nvSpPr>
          <p:cNvPr id="99" name="Google Shape;99;p17"/>
          <p:cNvSpPr txBox="1"/>
          <p:nvPr/>
        </p:nvSpPr>
        <p:spPr>
          <a:xfrm>
            <a:off x="219400" y="207200"/>
            <a:ext cx="6752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100" name="Google Shape;100;p17"/>
          <p:cNvSpPr txBox="1"/>
          <p:nvPr/>
        </p:nvSpPr>
        <p:spPr>
          <a:xfrm>
            <a:off x="268150" y="292525"/>
            <a:ext cx="8666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101" name="Google Shape;101;p17"/>
          <p:cNvSpPr txBox="1"/>
          <p:nvPr/>
        </p:nvSpPr>
        <p:spPr>
          <a:xfrm>
            <a:off x="93775" y="103750"/>
            <a:ext cx="8918100" cy="49254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lt1"/>
              </a:buClr>
              <a:buSzPts val="1400"/>
              <a:buFont typeface="Roboto"/>
              <a:buChar char="●"/>
            </a:pPr>
            <a:r>
              <a:rPr lang="en">
                <a:solidFill>
                  <a:schemeClr val="lt1"/>
                </a:solidFill>
                <a:latin typeface="Roboto"/>
                <a:ea typeface="Roboto"/>
                <a:cs typeface="Roboto"/>
                <a:sym typeface="Roboto"/>
              </a:rPr>
              <a:t>An approach named </a:t>
            </a:r>
            <a:r>
              <a:rPr lang="en">
                <a:solidFill>
                  <a:schemeClr val="accent6"/>
                </a:solidFill>
                <a:latin typeface="Roboto"/>
                <a:ea typeface="Roboto"/>
                <a:cs typeface="Roboto"/>
                <a:sym typeface="Roboto"/>
              </a:rPr>
              <a:t>DLTLBO</a:t>
            </a:r>
            <a:r>
              <a:rPr lang="en">
                <a:solidFill>
                  <a:schemeClr val="lt1"/>
                </a:solidFill>
                <a:latin typeface="Roboto"/>
                <a:ea typeface="Roboto"/>
                <a:cs typeface="Roboto"/>
                <a:sym typeface="Roboto"/>
              </a:rPr>
              <a:t>, where a neighborhood search of teacher phase is added to produce a new mutation vector, thereby taking the advantage of differential learning </a:t>
            </a:r>
            <a:r>
              <a:rPr lang="en">
                <a:solidFill>
                  <a:schemeClr val="accent6"/>
                </a:solidFill>
                <a:latin typeface="Roboto"/>
                <a:ea typeface="Roboto"/>
                <a:cs typeface="Roboto"/>
                <a:sym typeface="Roboto"/>
              </a:rPr>
              <a:t>(following a similar approach of differential evolution)</a:t>
            </a:r>
            <a:r>
              <a:rPr lang="en">
                <a:solidFill>
                  <a:schemeClr val="lt1"/>
                </a:solidFill>
                <a:latin typeface="Roboto"/>
                <a:ea typeface="Roboto"/>
                <a:cs typeface="Roboto"/>
                <a:sym typeface="Roboto"/>
              </a:rPr>
              <a:t> to generate the new mutation vector. Moreover, it also utilizes the </a:t>
            </a:r>
            <a:r>
              <a:rPr lang="en">
                <a:solidFill>
                  <a:schemeClr val="accent6"/>
                </a:solidFill>
                <a:latin typeface="Roboto"/>
                <a:ea typeface="Roboto"/>
                <a:cs typeface="Roboto"/>
                <a:sym typeface="Roboto"/>
              </a:rPr>
              <a:t>crossover operation</a:t>
            </a:r>
            <a:r>
              <a:rPr lang="en">
                <a:solidFill>
                  <a:schemeClr val="lt1"/>
                </a:solidFill>
                <a:latin typeface="Roboto"/>
                <a:ea typeface="Roboto"/>
                <a:cs typeface="Roboto"/>
                <a:sym typeface="Roboto"/>
              </a:rPr>
              <a:t> to generate new solutions and improve the diversity.</a:t>
            </a:r>
            <a:endParaRPr>
              <a:solidFill>
                <a:schemeClr val="lt1"/>
              </a:solidFill>
              <a:latin typeface="Roboto"/>
              <a:ea typeface="Roboto"/>
              <a:cs typeface="Roboto"/>
              <a:sym typeface="Roboto"/>
            </a:endParaRPr>
          </a:p>
          <a:p>
            <a:pPr indent="0" lvl="0" marL="457200" rtl="0" algn="l">
              <a:spcBef>
                <a:spcPts val="0"/>
              </a:spcBef>
              <a:spcAft>
                <a:spcPts val="0"/>
              </a:spcAft>
              <a:buNone/>
            </a:pPr>
            <a:r>
              <a:t/>
            </a:r>
            <a:endParaRPr>
              <a:solidFill>
                <a:schemeClr val="lt1"/>
              </a:solidFill>
              <a:latin typeface="Roboto"/>
              <a:ea typeface="Roboto"/>
              <a:cs typeface="Roboto"/>
              <a:sym typeface="Roboto"/>
            </a:endParaRPr>
          </a:p>
          <a:p>
            <a:pPr indent="-317500" lvl="0" marL="457200" rtl="0" algn="l">
              <a:spcBef>
                <a:spcPts val="0"/>
              </a:spcBef>
              <a:spcAft>
                <a:spcPts val="0"/>
              </a:spcAft>
              <a:buClr>
                <a:schemeClr val="lt1"/>
              </a:buClr>
              <a:buSzPts val="1400"/>
              <a:buFont typeface="Roboto"/>
              <a:buChar char="●"/>
            </a:pPr>
            <a:r>
              <a:rPr lang="en">
                <a:solidFill>
                  <a:schemeClr val="accent6"/>
                </a:solidFill>
                <a:latin typeface="Roboto"/>
                <a:ea typeface="Roboto"/>
                <a:cs typeface="Roboto"/>
                <a:sym typeface="Roboto"/>
              </a:rPr>
              <a:t>BTLBO</a:t>
            </a:r>
            <a:r>
              <a:rPr lang="en">
                <a:solidFill>
                  <a:schemeClr val="lt1"/>
                </a:solidFill>
                <a:latin typeface="Roboto"/>
                <a:ea typeface="Roboto"/>
                <a:cs typeface="Roboto"/>
                <a:sym typeface="Roboto"/>
              </a:rPr>
              <a:t>, a balanced approach introduced by Rao et. al (2021)to solve real-world complex optimization problems by introducing two new so called tutoring and restarting phases with an aim of providing an appropriate balance between exploitation and exploration capabilities. The tutoring phase is added to perform a local search and speed up the convergence in order to exploit regions around the best of all solutions </a:t>
            </a:r>
            <a:r>
              <a:rPr lang="en">
                <a:solidFill>
                  <a:schemeClr val="accent6"/>
                </a:solidFill>
                <a:latin typeface="Roboto"/>
                <a:ea typeface="Roboto"/>
                <a:cs typeface="Roboto"/>
                <a:sym typeface="Roboto"/>
              </a:rPr>
              <a:t>(to improve the quality of learners and accelerate the convergence)</a:t>
            </a:r>
            <a:r>
              <a:rPr lang="en">
                <a:solidFill>
                  <a:schemeClr val="lt1"/>
                </a:solidFill>
                <a:latin typeface="Roboto"/>
                <a:ea typeface="Roboto"/>
                <a:cs typeface="Roboto"/>
                <a:sym typeface="Roboto"/>
              </a:rPr>
              <a:t>. The restarting phase is added to explore the population and keep the diversity medium </a:t>
            </a:r>
            <a:r>
              <a:rPr lang="en">
                <a:solidFill>
                  <a:schemeClr val="accent6"/>
                </a:solidFill>
                <a:latin typeface="Roboto"/>
                <a:ea typeface="Roboto"/>
                <a:cs typeface="Roboto"/>
                <a:sym typeface="Roboto"/>
              </a:rPr>
              <a:t>(to avoid trapping into local optima and converge accurately)</a:t>
            </a:r>
            <a:r>
              <a:rPr lang="en">
                <a:solidFill>
                  <a:schemeClr val="lt1"/>
                </a:solidFill>
                <a:latin typeface="Roboto"/>
                <a:ea typeface="Roboto"/>
                <a:cs typeface="Roboto"/>
                <a:sym typeface="Roboto"/>
              </a:rPr>
              <a:t>. Moreover, the above said restarting phase is implemented by replacing the whole population with another randomly generated population, signifying that </a:t>
            </a:r>
            <a:r>
              <a:rPr lang="en">
                <a:solidFill>
                  <a:srgbClr val="FF9900"/>
                </a:solidFill>
                <a:latin typeface="Roboto"/>
                <a:ea typeface="Roboto"/>
                <a:cs typeface="Roboto"/>
                <a:sym typeface="Roboto"/>
              </a:rPr>
              <a:t>this algorithm’s main objective is to significantly increase the possibility of finding the global optima.</a:t>
            </a:r>
            <a:endParaRPr>
              <a:solidFill>
                <a:srgbClr val="FF9900"/>
              </a:solidFill>
              <a:latin typeface="Roboto"/>
              <a:ea typeface="Roboto"/>
              <a:cs typeface="Roboto"/>
              <a:sym typeface="Roboto"/>
            </a:endParaRPr>
          </a:p>
          <a:p>
            <a:pPr indent="0" lvl="0" marL="457200" rtl="0" algn="l">
              <a:spcBef>
                <a:spcPts val="0"/>
              </a:spcBef>
              <a:spcAft>
                <a:spcPts val="0"/>
              </a:spcAft>
              <a:buNone/>
            </a:pPr>
            <a:r>
              <a:t/>
            </a:r>
            <a:endParaRPr>
              <a:solidFill>
                <a:schemeClr val="lt1"/>
              </a:solidFill>
              <a:latin typeface="Roboto"/>
              <a:ea typeface="Roboto"/>
              <a:cs typeface="Roboto"/>
              <a:sym typeface="Roboto"/>
            </a:endParaRPr>
          </a:p>
          <a:p>
            <a:pPr indent="0" lvl="0" marL="0" rtl="0" algn="l">
              <a:spcBef>
                <a:spcPts val="0"/>
              </a:spcBef>
              <a:spcAft>
                <a:spcPts val="0"/>
              </a:spcAft>
              <a:buNone/>
            </a:pPr>
            <a:r>
              <a:rPr lang="en">
                <a:solidFill>
                  <a:schemeClr val="lt1"/>
                </a:solidFill>
                <a:latin typeface="Roboto"/>
                <a:ea typeface="Roboto"/>
                <a:cs typeface="Roboto"/>
                <a:sym typeface="Roboto"/>
              </a:rPr>
              <a:t>The basic intention behind introduction of modifications by combining various other nature inspired meta-heuristic approaches are to:</a:t>
            </a:r>
            <a:endParaRPr>
              <a:solidFill>
                <a:schemeClr val="lt1"/>
              </a:solidFill>
              <a:latin typeface="Roboto"/>
              <a:ea typeface="Roboto"/>
              <a:cs typeface="Roboto"/>
              <a:sym typeface="Roboto"/>
            </a:endParaRPr>
          </a:p>
          <a:p>
            <a:pPr indent="-317500" lvl="0" marL="457200" rtl="0" algn="l">
              <a:spcBef>
                <a:spcPts val="0"/>
              </a:spcBef>
              <a:spcAft>
                <a:spcPts val="0"/>
              </a:spcAft>
              <a:buClr>
                <a:schemeClr val="lt1"/>
              </a:buClr>
              <a:buSzPts val="1400"/>
              <a:buFont typeface="Roboto"/>
              <a:buAutoNum type="arabicParenR"/>
            </a:pPr>
            <a:r>
              <a:rPr lang="en">
                <a:solidFill>
                  <a:schemeClr val="lt1"/>
                </a:solidFill>
                <a:latin typeface="Roboto"/>
                <a:ea typeface="Roboto"/>
                <a:cs typeface="Roboto"/>
                <a:sym typeface="Roboto"/>
              </a:rPr>
              <a:t>Enhance exploration</a:t>
            </a:r>
            <a:endParaRPr>
              <a:solidFill>
                <a:schemeClr val="lt1"/>
              </a:solidFill>
              <a:latin typeface="Roboto"/>
              <a:ea typeface="Roboto"/>
              <a:cs typeface="Roboto"/>
              <a:sym typeface="Roboto"/>
            </a:endParaRPr>
          </a:p>
          <a:p>
            <a:pPr indent="-317500" lvl="0" marL="457200" rtl="0" algn="l">
              <a:spcBef>
                <a:spcPts val="0"/>
              </a:spcBef>
              <a:spcAft>
                <a:spcPts val="0"/>
              </a:spcAft>
              <a:buClr>
                <a:schemeClr val="lt1"/>
              </a:buClr>
              <a:buSzPts val="1400"/>
              <a:buFont typeface="Roboto"/>
              <a:buAutoNum type="arabicParenR"/>
            </a:pPr>
            <a:r>
              <a:rPr lang="en">
                <a:solidFill>
                  <a:schemeClr val="lt1"/>
                </a:solidFill>
                <a:latin typeface="Roboto"/>
                <a:ea typeface="Roboto"/>
                <a:cs typeface="Roboto"/>
                <a:sym typeface="Roboto"/>
              </a:rPr>
              <a:t>Converge to optima in an appropriate time to improve efficiency.</a:t>
            </a:r>
            <a:endParaRPr>
              <a:solidFill>
                <a:schemeClr val="lt1"/>
              </a:solidFill>
              <a:latin typeface="Roboto"/>
              <a:ea typeface="Roboto"/>
              <a:cs typeface="Roboto"/>
              <a:sym typeface="Roboto"/>
            </a:endParaRPr>
          </a:p>
          <a:p>
            <a:pPr indent="-317500" lvl="0" marL="457200" rtl="0" algn="l">
              <a:spcBef>
                <a:spcPts val="0"/>
              </a:spcBef>
              <a:spcAft>
                <a:spcPts val="0"/>
              </a:spcAft>
              <a:buClr>
                <a:schemeClr val="lt1"/>
              </a:buClr>
              <a:buSzPts val="1400"/>
              <a:buFont typeface="Roboto"/>
              <a:buAutoNum type="arabicParenR"/>
            </a:pPr>
            <a:r>
              <a:rPr lang="en">
                <a:solidFill>
                  <a:schemeClr val="lt1"/>
                </a:solidFill>
                <a:latin typeface="Roboto"/>
                <a:ea typeface="Roboto"/>
                <a:cs typeface="Roboto"/>
                <a:sym typeface="Roboto"/>
              </a:rPr>
              <a:t>Avoiding premature convergence towards local optima.</a:t>
            </a:r>
            <a:endParaRPr>
              <a:solidFill>
                <a:schemeClr val="lt1"/>
              </a:solidFill>
              <a:latin typeface="Roboto"/>
              <a:ea typeface="Roboto"/>
              <a:cs typeface="Roboto"/>
              <a:sym typeface="Roboto"/>
            </a:endParaRPr>
          </a:p>
          <a:p>
            <a:pPr indent="-317500" lvl="0" marL="457200" rtl="0" algn="l">
              <a:spcBef>
                <a:spcPts val="0"/>
              </a:spcBef>
              <a:spcAft>
                <a:spcPts val="0"/>
              </a:spcAft>
              <a:buClr>
                <a:schemeClr val="lt1"/>
              </a:buClr>
              <a:buSzPts val="1400"/>
              <a:buFont typeface="Roboto"/>
              <a:buAutoNum type="arabicParenR"/>
            </a:pPr>
            <a:r>
              <a:rPr lang="en">
                <a:solidFill>
                  <a:schemeClr val="lt1"/>
                </a:solidFill>
                <a:latin typeface="Roboto"/>
                <a:ea typeface="Roboto"/>
                <a:cs typeface="Roboto"/>
                <a:sym typeface="Roboto"/>
              </a:rPr>
              <a:t>To increase the overall logical suitability of the approach, based on the optimization problem. [2]</a:t>
            </a:r>
            <a:endParaRPr>
              <a:solidFill>
                <a:schemeClr val="lt1"/>
              </a:solidFill>
              <a:latin typeface="Roboto"/>
              <a:ea typeface="Roboto"/>
              <a:cs typeface="Roboto"/>
              <a:sym typeface="Roboto"/>
            </a:endParaRPr>
          </a:p>
          <a:p>
            <a:pPr indent="0" lvl="0" marL="0" rtl="0" algn="l">
              <a:spcBef>
                <a:spcPts val="0"/>
              </a:spcBef>
              <a:spcAft>
                <a:spcPts val="0"/>
              </a:spcAft>
              <a:buNone/>
            </a:pPr>
            <a:r>
              <a:t/>
            </a:r>
            <a:endParaRPr>
              <a:solidFill>
                <a:schemeClr val="lt1"/>
              </a:solidFill>
              <a:latin typeface="Roboto"/>
              <a:ea typeface="Roboto"/>
              <a:cs typeface="Roboto"/>
              <a:sym typeface="Robo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pic>
        <p:nvPicPr>
          <p:cNvPr id="106" name="Google Shape;106;p18"/>
          <p:cNvPicPr preferRelativeResize="0"/>
          <p:nvPr/>
        </p:nvPicPr>
        <p:blipFill rotWithShape="1">
          <a:blip r:embed="rId3">
            <a:alphaModFix/>
          </a:blip>
          <a:srcRect b="0" l="7783" r="0" t="0"/>
          <a:stretch/>
        </p:blipFill>
        <p:spPr>
          <a:xfrm>
            <a:off x="150" y="0"/>
            <a:ext cx="9144000" cy="5143500"/>
          </a:xfrm>
          <a:prstGeom prst="rect">
            <a:avLst/>
          </a:prstGeom>
          <a:noFill/>
          <a:ln>
            <a:noFill/>
          </a:ln>
        </p:spPr>
      </p:pic>
      <p:sp>
        <p:nvSpPr>
          <p:cNvPr id="107" name="Google Shape;107;p18"/>
          <p:cNvSpPr txBox="1"/>
          <p:nvPr/>
        </p:nvSpPr>
        <p:spPr>
          <a:xfrm>
            <a:off x="93775" y="103750"/>
            <a:ext cx="8918100" cy="5633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900">
                <a:solidFill>
                  <a:schemeClr val="lt1"/>
                </a:solidFill>
                <a:latin typeface="Impact"/>
                <a:ea typeface="Impact"/>
                <a:cs typeface="Impact"/>
                <a:sym typeface="Impact"/>
              </a:rPr>
              <a:t>HISTORIC PROBLEM SOLVING APPROACHES  IN ALBPs using TLBO TILL DATE:</a:t>
            </a:r>
            <a:endParaRPr sz="1900">
              <a:solidFill>
                <a:schemeClr val="lt1"/>
              </a:solidFill>
              <a:latin typeface="Impact"/>
              <a:ea typeface="Impact"/>
              <a:cs typeface="Impact"/>
              <a:sym typeface="Impact"/>
            </a:endParaRPr>
          </a:p>
          <a:p>
            <a:pPr indent="0" lvl="0" marL="0" rtl="0" algn="l">
              <a:spcBef>
                <a:spcPts val="0"/>
              </a:spcBef>
              <a:spcAft>
                <a:spcPts val="0"/>
              </a:spcAft>
              <a:buNone/>
            </a:pPr>
            <a:r>
              <a:t/>
            </a:r>
            <a:endParaRPr sz="1900">
              <a:solidFill>
                <a:schemeClr val="lt1"/>
              </a:solidFill>
              <a:latin typeface="Impact"/>
              <a:ea typeface="Impact"/>
              <a:cs typeface="Impact"/>
              <a:sym typeface="Impact"/>
            </a:endParaRPr>
          </a:p>
          <a:p>
            <a:pPr indent="0" lvl="0" marL="0" rtl="0" algn="l">
              <a:spcBef>
                <a:spcPts val="0"/>
              </a:spcBef>
              <a:spcAft>
                <a:spcPts val="0"/>
              </a:spcAft>
              <a:buNone/>
            </a:pPr>
            <a:r>
              <a:rPr lang="en">
                <a:solidFill>
                  <a:schemeClr val="lt1"/>
                </a:solidFill>
                <a:latin typeface="Roboto"/>
                <a:ea typeface="Roboto"/>
                <a:cs typeface="Roboto"/>
                <a:sym typeface="Roboto"/>
              </a:rPr>
              <a:t>In the problem area of ALB, RALB and human-robot collaborative ALB, the use of TLBO, in short, is </a:t>
            </a:r>
            <a:r>
              <a:rPr lang="en" u="sng">
                <a:solidFill>
                  <a:schemeClr val="accent6"/>
                </a:solidFill>
                <a:latin typeface="Roboto"/>
                <a:ea typeface="Roboto"/>
                <a:cs typeface="Roboto"/>
                <a:sym typeface="Roboto"/>
              </a:rPr>
              <a:t>VERY LIMITED</a:t>
            </a:r>
            <a:r>
              <a:rPr lang="en">
                <a:solidFill>
                  <a:schemeClr val="lt1"/>
                </a:solidFill>
                <a:latin typeface="Roboto"/>
                <a:ea typeface="Roboto"/>
                <a:cs typeface="Roboto"/>
                <a:sym typeface="Roboto"/>
              </a:rPr>
              <a:t>. </a:t>
            </a:r>
            <a:endParaRPr>
              <a:solidFill>
                <a:schemeClr val="lt1"/>
              </a:solidFill>
              <a:latin typeface="Roboto"/>
              <a:ea typeface="Roboto"/>
              <a:cs typeface="Roboto"/>
              <a:sym typeface="Roboto"/>
            </a:endParaRPr>
          </a:p>
          <a:p>
            <a:pPr indent="0" lvl="0" marL="0" rtl="0" algn="l">
              <a:spcBef>
                <a:spcPts val="0"/>
              </a:spcBef>
              <a:spcAft>
                <a:spcPts val="0"/>
              </a:spcAft>
              <a:buNone/>
            </a:pPr>
            <a:r>
              <a:t/>
            </a:r>
            <a:endParaRPr>
              <a:solidFill>
                <a:schemeClr val="lt1"/>
              </a:solidFill>
              <a:latin typeface="Roboto"/>
              <a:ea typeface="Roboto"/>
              <a:cs typeface="Roboto"/>
              <a:sym typeface="Roboto"/>
            </a:endParaRPr>
          </a:p>
          <a:p>
            <a:pPr indent="-317500" lvl="0" marL="457200" rtl="0" algn="l">
              <a:spcBef>
                <a:spcPts val="0"/>
              </a:spcBef>
              <a:spcAft>
                <a:spcPts val="0"/>
              </a:spcAft>
              <a:buClr>
                <a:schemeClr val="lt1"/>
              </a:buClr>
              <a:buSzPts val="1400"/>
              <a:buFont typeface="Roboto"/>
              <a:buChar char="●"/>
            </a:pPr>
            <a:r>
              <a:rPr lang="en">
                <a:solidFill>
                  <a:schemeClr val="lt1"/>
                </a:solidFill>
                <a:latin typeface="Roboto"/>
                <a:ea typeface="Roboto"/>
                <a:cs typeface="Roboto"/>
                <a:sym typeface="Roboto"/>
              </a:rPr>
              <a:t>Every publications regarding ALB techniques carried out till date include the algorithmic advancements of all possible constraints and work conditions, allocation considerations, impact of layout and real life implications. However, even in standard and generalised assembly line considerations (involving no automation), majority of the meta-heuristic techniques employed belong to Genetic algorithm, differential evolution and a considerable amount in other related fields.</a:t>
            </a:r>
            <a:endParaRPr>
              <a:solidFill>
                <a:schemeClr val="lt1"/>
              </a:solidFill>
              <a:latin typeface="Roboto"/>
              <a:ea typeface="Roboto"/>
              <a:cs typeface="Roboto"/>
              <a:sym typeface="Roboto"/>
            </a:endParaRPr>
          </a:p>
          <a:p>
            <a:pPr indent="0" lvl="0" marL="0" rtl="0" algn="l">
              <a:spcBef>
                <a:spcPts val="0"/>
              </a:spcBef>
              <a:spcAft>
                <a:spcPts val="0"/>
              </a:spcAft>
              <a:buNone/>
            </a:pPr>
            <a:r>
              <a:t/>
            </a:r>
            <a:endParaRPr>
              <a:solidFill>
                <a:schemeClr val="lt1"/>
              </a:solidFill>
              <a:latin typeface="Roboto"/>
              <a:ea typeface="Roboto"/>
              <a:cs typeface="Roboto"/>
              <a:sym typeface="Roboto"/>
            </a:endParaRPr>
          </a:p>
          <a:p>
            <a:pPr indent="0" lvl="0" marL="0" rtl="0" algn="l">
              <a:spcBef>
                <a:spcPts val="0"/>
              </a:spcBef>
              <a:spcAft>
                <a:spcPts val="0"/>
              </a:spcAft>
              <a:buNone/>
            </a:pPr>
            <a:r>
              <a:rPr lang="en">
                <a:solidFill>
                  <a:schemeClr val="accent6"/>
                </a:solidFill>
                <a:latin typeface="Roboto"/>
                <a:ea typeface="Roboto"/>
                <a:cs typeface="Roboto"/>
                <a:sym typeface="Roboto"/>
              </a:rPr>
              <a:t>In the context of TLBO, researchers have implemented several approaches of modified &amp; hybrid TLBO algorithms only for two-sided assembly lines (U-shaped and parallel) without the considerations of either single-side or the parallel assignment of cobots and human workers to different stations with balanced distribution of workload. </a:t>
            </a:r>
            <a:r>
              <a:rPr lang="en">
                <a:solidFill>
                  <a:schemeClr val="lt1"/>
                </a:solidFill>
                <a:latin typeface="Roboto"/>
                <a:ea typeface="Roboto"/>
                <a:cs typeface="Roboto"/>
                <a:sym typeface="Roboto"/>
              </a:rPr>
              <a:t>[3,4,5]</a:t>
            </a:r>
            <a:endParaRPr>
              <a:solidFill>
                <a:schemeClr val="lt1"/>
              </a:solidFill>
              <a:latin typeface="Roboto"/>
              <a:ea typeface="Roboto"/>
              <a:cs typeface="Roboto"/>
              <a:sym typeface="Roboto"/>
            </a:endParaRPr>
          </a:p>
          <a:p>
            <a:pPr indent="0" lvl="0" marL="0" rtl="0" algn="l">
              <a:spcBef>
                <a:spcPts val="0"/>
              </a:spcBef>
              <a:spcAft>
                <a:spcPts val="0"/>
              </a:spcAft>
              <a:buNone/>
            </a:pPr>
            <a:r>
              <a:t/>
            </a:r>
            <a:endParaRPr>
              <a:solidFill>
                <a:schemeClr val="lt1"/>
              </a:solidFill>
              <a:latin typeface="Roboto"/>
              <a:ea typeface="Roboto"/>
              <a:cs typeface="Roboto"/>
              <a:sym typeface="Roboto"/>
            </a:endParaRPr>
          </a:p>
          <a:p>
            <a:pPr indent="0" lvl="0" marL="0" rtl="0" algn="l">
              <a:spcBef>
                <a:spcPts val="0"/>
              </a:spcBef>
              <a:spcAft>
                <a:spcPts val="0"/>
              </a:spcAft>
              <a:buNone/>
            </a:pPr>
            <a:r>
              <a:rPr lang="en">
                <a:solidFill>
                  <a:schemeClr val="lt1"/>
                </a:solidFill>
                <a:latin typeface="Roboto"/>
                <a:ea typeface="Roboto"/>
                <a:cs typeface="Roboto"/>
                <a:sym typeface="Roboto"/>
              </a:rPr>
              <a:t>Thus, we follow the same intentions to improve our problem solving approach, by trying to explore the flexibilities of TLBO with its hybrid approaches, in order to properly suit the human-robot collaborative workspace. </a:t>
            </a:r>
            <a:endParaRPr>
              <a:solidFill>
                <a:schemeClr val="lt1"/>
              </a:solidFill>
              <a:latin typeface="Roboto"/>
              <a:ea typeface="Roboto"/>
              <a:cs typeface="Roboto"/>
              <a:sym typeface="Roboto"/>
            </a:endParaRPr>
          </a:p>
          <a:p>
            <a:pPr indent="0" lvl="0" marL="0" rtl="0" algn="l">
              <a:spcBef>
                <a:spcPts val="0"/>
              </a:spcBef>
              <a:spcAft>
                <a:spcPts val="0"/>
              </a:spcAft>
              <a:buNone/>
            </a:pPr>
            <a:r>
              <a:t/>
            </a:r>
            <a:endParaRPr sz="1900">
              <a:solidFill>
                <a:schemeClr val="lt1"/>
              </a:solidFill>
              <a:latin typeface="Impact"/>
              <a:ea typeface="Impact"/>
              <a:cs typeface="Impact"/>
              <a:sym typeface="Impact"/>
            </a:endParaRPr>
          </a:p>
          <a:p>
            <a:pPr indent="0" lvl="0" marL="0" rtl="0" algn="l">
              <a:spcBef>
                <a:spcPts val="0"/>
              </a:spcBef>
              <a:spcAft>
                <a:spcPts val="0"/>
              </a:spcAft>
              <a:buNone/>
            </a:pPr>
            <a:r>
              <a:t/>
            </a:r>
            <a:endParaRPr sz="1300">
              <a:solidFill>
                <a:schemeClr val="lt1"/>
              </a:solidFill>
              <a:latin typeface="Impact"/>
              <a:ea typeface="Impact"/>
              <a:cs typeface="Impact"/>
              <a:sym typeface="Impact"/>
            </a:endParaRPr>
          </a:p>
          <a:p>
            <a:pPr indent="0" lvl="0" marL="0" rtl="0" algn="l">
              <a:spcBef>
                <a:spcPts val="0"/>
              </a:spcBef>
              <a:spcAft>
                <a:spcPts val="0"/>
              </a:spcAft>
              <a:buNone/>
            </a:pPr>
            <a:r>
              <a:t/>
            </a:r>
            <a:endParaRPr sz="1300">
              <a:solidFill>
                <a:schemeClr val="lt1"/>
              </a:solidFill>
              <a:latin typeface="Impact"/>
              <a:ea typeface="Impact"/>
              <a:cs typeface="Impact"/>
              <a:sym typeface="Impact"/>
            </a:endParaRPr>
          </a:p>
          <a:p>
            <a:pPr indent="0" lvl="0" marL="0" rtl="0" algn="l">
              <a:spcBef>
                <a:spcPts val="0"/>
              </a:spcBef>
              <a:spcAft>
                <a:spcPts val="0"/>
              </a:spcAft>
              <a:buNone/>
            </a:pPr>
            <a:r>
              <a:t/>
            </a:r>
            <a:endParaRPr sz="1900">
              <a:solidFill>
                <a:schemeClr val="lt1"/>
              </a:solidFill>
              <a:latin typeface="Impact"/>
              <a:ea typeface="Impact"/>
              <a:cs typeface="Impact"/>
              <a:sym typeface="Impact"/>
            </a:endParaRPr>
          </a:p>
          <a:p>
            <a:pPr indent="0" lvl="0" marL="0" rtl="0" algn="l">
              <a:spcBef>
                <a:spcPts val="0"/>
              </a:spcBef>
              <a:spcAft>
                <a:spcPts val="0"/>
              </a:spcAft>
              <a:buNone/>
            </a:pPr>
            <a:r>
              <a:t/>
            </a:r>
            <a:endParaRPr>
              <a:solidFill>
                <a:schemeClr val="lt1"/>
              </a:solidFill>
              <a:latin typeface="Roboto"/>
              <a:ea typeface="Roboto"/>
              <a:cs typeface="Roboto"/>
              <a:sym typeface="Robo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pic>
        <p:nvPicPr>
          <p:cNvPr id="112" name="Google Shape;112;p19"/>
          <p:cNvPicPr preferRelativeResize="0"/>
          <p:nvPr/>
        </p:nvPicPr>
        <p:blipFill rotWithShape="1">
          <a:blip r:embed="rId3">
            <a:alphaModFix/>
          </a:blip>
          <a:srcRect b="0" l="7783" r="0" t="0"/>
          <a:stretch/>
        </p:blipFill>
        <p:spPr>
          <a:xfrm>
            <a:off x="150" y="0"/>
            <a:ext cx="9144000" cy="5143500"/>
          </a:xfrm>
          <a:prstGeom prst="rect">
            <a:avLst/>
          </a:prstGeom>
          <a:noFill/>
          <a:ln>
            <a:noFill/>
          </a:ln>
        </p:spPr>
      </p:pic>
      <p:sp>
        <p:nvSpPr>
          <p:cNvPr id="113" name="Google Shape;113;p19"/>
          <p:cNvSpPr txBox="1"/>
          <p:nvPr/>
        </p:nvSpPr>
        <p:spPr>
          <a:xfrm>
            <a:off x="93775" y="103750"/>
            <a:ext cx="8918100" cy="5925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900">
                <a:solidFill>
                  <a:schemeClr val="lt1"/>
                </a:solidFill>
                <a:latin typeface="Impact"/>
                <a:ea typeface="Impact"/>
                <a:cs typeface="Impact"/>
                <a:sym typeface="Impact"/>
              </a:rPr>
              <a:t>PAPERS REVIEWED FOR LITERATURE IN TLBO:</a:t>
            </a:r>
            <a:endParaRPr sz="1900">
              <a:solidFill>
                <a:schemeClr val="lt1"/>
              </a:solidFill>
              <a:latin typeface="Impact"/>
              <a:ea typeface="Impact"/>
              <a:cs typeface="Impact"/>
              <a:sym typeface="Impact"/>
            </a:endParaRPr>
          </a:p>
          <a:p>
            <a:pPr indent="0" lvl="0" marL="0" rtl="0" algn="l">
              <a:spcBef>
                <a:spcPts val="0"/>
              </a:spcBef>
              <a:spcAft>
                <a:spcPts val="0"/>
              </a:spcAft>
              <a:buNone/>
            </a:pPr>
            <a:r>
              <a:t/>
            </a:r>
            <a:endParaRPr sz="1900">
              <a:solidFill>
                <a:schemeClr val="lt1"/>
              </a:solidFill>
              <a:latin typeface="Impact"/>
              <a:ea typeface="Impact"/>
              <a:cs typeface="Impact"/>
              <a:sym typeface="Impact"/>
            </a:endParaRPr>
          </a:p>
          <a:p>
            <a:pPr indent="0" lvl="0" marL="0" rtl="0" algn="l">
              <a:spcBef>
                <a:spcPts val="0"/>
              </a:spcBef>
              <a:spcAft>
                <a:spcPts val="0"/>
              </a:spcAft>
              <a:buNone/>
            </a:pPr>
            <a:r>
              <a:rPr lang="en">
                <a:solidFill>
                  <a:schemeClr val="lt1"/>
                </a:solidFill>
                <a:latin typeface="Roboto"/>
                <a:ea typeface="Roboto"/>
                <a:cs typeface="Roboto"/>
                <a:sym typeface="Roboto"/>
              </a:rPr>
              <a:t>[1] </a:t>
            </a:r>
            <a:r>
              <a:rPr lang="en">
                <a:solidFill>
                  <a:schemeClr val="lt1"/>
                </a:solidFill>
                <a:latin typeface="Roboto"/>
                <a:ea typeface="Roboto"/>
                <a:cs typeface="Roboto"/>
                <a:sym typeface="Roboto"/>
              </a:rPr>
              <a:t>Y. Ma, X. Zhang, J. Song et al., A modified teaching-learning-based optimization algorithm for solving optimization problem, Knowledge-Based Systems (2020), doi: https://doi.org/10.1016/j.knosys.2020.106599.</a:t>
            </a:r>
            <a:endParaRPr>
              <a:solidFill>
                <a:schemeClr val="lt1"/>
              </a:solidFill>
              <a:latin typeface="Roboto"/>
              <a:ea typeface="Roboto"/>
              <a:cs typeface="Roboto"/>
              <a:sym typeface="Roboto"/>
            </a:endParaRPr>
          </a:p>
          <a:p>
            <a:pPr indent="0" lvl="0" marL="0" rtl="0" algn="l">
              <a:spcBef>
                <a:spcPts val="0"/>
              </a:spcBef>
              <a:spcAft>
                <a:spcPts val="0"/>
              </a:spcAft>
              <a:buNone/>
            </a:pPr>
            <a:r>
              <a:t/>
            </a:r>
            <a:endParaRPr>
              <a:solidFill>
                <a:schemeClr val="lt1"/>
              </a:solidFill>
              <a:latin typeface="Roboto"/>
              <a:ea typeface="Roboto"/>
              <a:cs typeface="Roboto"/>
              <a:sym typeface="Roboto"/>
            </a:endParaRPr>
          </a:p>
          <a:p>
            <a:pPr indent="0" lvl="0" marL="0" rtl="0" algn="l">
              <a:spcBef>
                <a:spcPts val="0"/>
              </a:spcBef>
              <a:spcAft>
                <a:spcPts val="0"/>
              </a:spcAft>
              <a:buNone/>
            </a:pPr>
            <a:r>
              <a:rPr lang="en">
                <a:solidFill>
                  <a:schemeClr val="lt1"/>
                </a:solidFill>
                <a:latin typeface="Roboto"/>
                <a:ea typeface="Roboto"/>
                <a:cs typeface="Roboto"/>
                <a:sym typeface="Roboto"/>
              </a:rPr>
              <a:t>[2] Ahmad Taheri, Keyvan RahimiZadeh, Ravipudi Venkata Rao. An efficient Balanced Teaching-Learning-Based optimization algorithm with Individual restarting strategy for solving global optimization problems, Information Sciences, Volume 576, 2021, Pages 68-104, ISSN 0020-0255, https://doi.org/10.1016/j.ins.2021.06.064.</a:t>
            </a:r>
            <a:endParaRPr>
              <a:solidFill>
                <a:schemeClr val="lt1"/>
              </a:solidFill>
              <a:latin typeface="Roboto"/>
              <a:ea typeface="Roboto"/>
              <a:cs typeface="Roboto"/>
              <a:sym typeface="Roboto"/>
            </a:endParaRPr>
          </a:p>
          <a:p>
            <a:pPr indent="0" lvl="0" marL="0" rtl="0" algn="l">
              <a:spcBef>
                <a:spcPts val="0"/>
              </a:spcBef>
              <a:spcAft>
                <a:spcPts val="0"/>
              </a:spcAft>
              <a:buNone/>
            </a:pPr>
            <a:r>
              <a:t/>
            </a:r>
            <a:endParaRPr>
              <a:solidFill>
                <a:schemeClr val="lt1"/>
              </a:solidFill>
              <a:latin typeface="Roboto"/>
              <a:ea typeface="Roboto"/>
              <a:cs typeface="Roboto"/>
              <a:sym typeface="Roboto"/>
            </a:endParaRPr>
          </a:p>
          <a:p>
            <a:pPr indent="0" lvl="0" marL="0" rtl="0" algn="l">
              <a:spcBef>
                <a:spcPts val="0"/>
              </a:spcBef>
              <a:spcAft>
                <a:spcPts val="0"/>
              </a:spcAft>
              <a:buNone/>
            </a:pPr>
            <a:r>
              <a:rPr lang="en">
                <a:solidFill>
                  <a:schemeClr val="lt1"/>
                </a:solidFill>
                <a:latin typeface="Roboto"/>
                <a:ea typeface="Roboto"/>
                <a:cs typeface="Roboto"/>
                <a:sym typeface="Roboto"/>
              </a:rPr>
              <a:t>[3] </a:t>
            </a:r>
            <a:r>
              <a:rPr lang="en">
                <a:solidFill>
                  <a:schemeClr val="lt1"/>
                </a:solidFill>
                <a:latin typeface="Roboto"/>
                <a:ea typeface="Roboto"/>
                <a:cs typeface="Roboto"/>
                <a:sym typeface="Roboto"/>
              </a:rPr>
              <a:t>Hamzadayi, A. (2018). Balancing of mixed-model two-sided assembly lines using teaching-learning based optimization algorithm. </a:t>
            </a:r>
            <a:r>
              <a:rPr i="1" lang="en">
                <a:solidFill>
                  <a:schemeClr val="lt1"/>
                </a:solidFill>
                <a:latin typeface="Roboto"/>
                <a:ea typeface="Roboto"/>
                <a:cs typeface="Roboto"/>
                <a:sym typeface="Roboto"/>
              </a:rPr>
              <a:t>Pamukkale University Journal of Engineering Sciences, 24</a:t>
            </a:r>
            <a:r>
              <a:rPr lang="en">
                <a:solidFill>
                  <a:schemeClr val="lt1"/>
                </a:solidFill>
                <a:latin typeface="Roboto"/>
                <a:ea typeface="Roboto"/>
                <a:cs typeface="Roboto"/>
                <a:sym typeface="Roboto"/>
              </a:rPr>
              <a:t>, 682-691.</a:t>
            </a:r>
            <a:endParaRPr>
              <a:solidFill>
                <a:schemeClr val="lt1"/>
              </a:solidFill>
              <a:latin typeface="Roboto"/>
              <a:ea typeface="Roboto"/>
              <a:cs typeface="Roboto"/>
              <a:sym typeface="Roboto"/>
            </a:endParaRPr>
          </a:p>
          <a:p>
            <a:pPr indent="0" lvl="0" marL="0" rtl="0" algn="l">
              <a:spcBef>
                <a:spcPts val="0"/>
              </a:spcBef>
              <a:spcAft>
                <a:spcPts val="0"/>
              </a:spcAft>
              <a:buNone/>
            </a:pPr>
            <a:r>
              <a:t/>
            </a:r>
            <a:endParaRPr sz="1900">
              <a:solidFill>
                <a:schemeClr val="lt1"/>
              </a:solidFill>
              <a:latin typeface="Impact"/>
              <a:ea typeface="Impact"/>
              <a:cs typeface="Impact"/>
              <a:sym typeface="Impact"/>
            </a:endParaRPr>
          </a:p>
          <a:p>
            <a:pPr indent="0" lvl="0" marL="0" rtl="0" algn="l">
              <a:spcBef>
                <a:spcPts val="0"/>
              </a:spcBef>
              <a:spcAft>
                <a:spcPts val="0"/>
              </a:spcAft>
              <a:buNone/>
            </a:pPr>
            <a:r>
              <a:rPr lang="en">
                <a:solidFill>
                  <a:schemeClr val="lt1"/>
                </a:solidFill>
                <a:latin typeface="Roboto"/>
                <a:ea typeface="Roboto"/>
                <a:cs typeface="Roboto"/>
                <a:sym typeface="Roboto"/>
              </a:rPr>
              <a:t>[4] Li, Da &amp; Zhang, Chaoyong &amp; Shao, Xin &amp; Xie, Zhan. (2014). An Improved TLBO Algorithm for Balancing Stochastic Two-Sided Assembly Line. Applied Mechanics and Materials. 610. 345-349. 10.4028/www.scientific.net/AMM.610.345. </a:t>
            </a:r>
            <a:endParaRPr>
              <a:solidFill>
                <a:schemeClr val="lt1"/>
              </a:solidFill>
              <a:latin typeface="Roboto"/>
              <a:ea typeface="Roboto"/>
              <a:cs typeface="Roboto"/>
              <a:sym typeface="Roboto"/>
            </a:endParaRPr>
          </a:p>
          <a:p>
            <a:pPr indent="0" lvl="0" marL="0" rtl="0" algn="l">
              <a:spcBef>
                <a:spcPts val="0"/>
              </a:spcBef>
              <a:spcAft>
                <a:spcPts val="0"/>
              </a:spcAft>
              <a:buNone/>
            </a:pPr>
            <a:r>
              <a:t/>
            </a:r>
            <a:endParaRPr>
              <a:solidFill>
                <a:schemeClr val="lt1"/>
              </a:solidFill>
              <a:latin typeface="Roboto"/>
              <a:ea typeface="Roboto"/>
              <a:cs typeface="Roboto"/>
              <a:sym typeface="Roboto"/>
            </a:endParaRPr>
          </a:p>
          <a:p>
            <a:pPr indent="0" lvl="0" marL="0" rtl="0" algn="l">
              <a:spcBef>
                <a:spcPts val="0"/>
              </a:spcBef>
              <a:spcAft>
                <a:spcPts val="0"/>
              </a:spcAft>
              <a:buNone/>
            </a:pPr>
            <a:r>
              <a:rPr lang="en">
                <a:solidFill>
                  <a:schemeClr val="lt1"/>
                </a:solidFill>
                <a:latin typeface="Roboto"/>
                <a:ea typeface="Roboto"/>
                <a:cs typeface="Roboto"/>
                <a:sym typeface="Roboto"/>
              </a:rPr>
              <a:t>[5] Qiuhua Tang, Zixiang Li, LiPing Zhang, and Chaoyong Zhang. 2017. Balancing stochastic two-sided assembly line with multiple constraints using hybrid teaching-learning-based optimization algorithm. Comput. Oper. Res. 82, C (June 2017), 102–113. DOI:https://doi.org/10.1016/j.cor.2017.01.015</a:t>
            </a:r>
            <a:endParaRPr>
              <a:solidFill>
                <a:schemeClr val="lt1"/>
              </a:solidFill>
              <a:latin typeface="Roboto"/>
              <a:ea typeface="Roboto"/>
              <a:cs typeface="Roboto"/>
              <a:sym typeface="Roboto"/>
            </a:endParaRPr>
          </a:p>
          <a:p>
            <a:pPr indent="0" lvl="0" marL="0" rtl="0" algn="l">
              <a:spcBef>
                <a:spcPts val="0"/>
              </a:spcBef>
              <a:spcAft>
                <a:spcPts val="0"/>
              </a:spcAft>
              <a:buNone/>
            </a:pPr>
            <a:r>
              <a:t/>
            </a:r>
            <a:endParaRPr>
              <a:solidFill>
                <a:schemeClr val="lt1"/>
              </a:solidFill>
              <a:latin typeface="Roboto"/>
              <a:ea typeface="Roboto"/>
              <a:cs typeface="Roboto"/>
              <a:sym typeface="Roboto"/>
            </a:endParaRPr>
          </a:p>
          <a:p>
            <a:pPr indent="0" lvl="0" marL="0" rtl="0" algn="l">
              <a:spcBef>
                <a:spcPts val="0"/>
              </a:spcBef>
              <a:spcAft>
                <a:spcPts val="0"/>
              </a:spcAft>
              <a:buNone/>
            </a:pPr>
            <a:r>
              <a:t/>
            </a:r>
            <a:endParaRPr sz="1900">
              <a:solidFill>
                <a:schemeClr val="lt1"/>
              </a:solidFill>
              <a:latin typeface="Impact"/>
              <a:ea typeface="Impact"/>
              <a:cs typeface="Impact"/>
              <a:sym typeface="Impact"/>
            </a:endParaRPr>
          </a:p>
          <a:p>
            <a:pPr indent="0" lvl="0" marL="0" rtl="0" algn="l">
              <a:spcBef>
                <a:spcPts val="0"/>
              </a:spcBef>
              <a:spcAft>
                <a:spcPts val="0"/>
              </a:spcAft>
              <a:buNone/>
            </a:pPr>
            <a:r>
              <a:t/>
            </a:r>
            <a:endParaRPr sz="1300">
              <a:solidFill>
                <a:schemeClr val="lt1"/>
              </a:solidFill>
              <a:latin typeface="Impact"/>
              <a:ea typeface="Impact"/>
              <a:cs typeface="Impact"/>
              <a:sym typeface="Impact"/>
            </a:endParaRPr>
          </a:p>
          <a:p>
            <a:pPr indent="0" lvl="0" marL="0" rtl="0" algn="l">
              <a:spcBef>
                <a:spcPts val="0"/>
              </a:spcBef>
              <a:spcAft>
                <a:spcPts val="0"/>
              </a:spcAft>
              <a:buNone/>
            </a:pPr>
            <a:r>
              <a:t/>
            </a:r>
            <a:endParaRPr sz="1300">
              <a:solidFill>
                <a:schemeClr val="lt1"/>
              </a:solidFill>
              <a:latin typeface="Impact"/>
              <a:ea typeface="Impact"/>
              <a:cs typeface="Impact"/>
              <a:sym typeface="Impact"/>
            </a:endParaRPr>
          </a:p>
          <a:p>
            <a:pPr indent="0" lvl="0" marL="0" rtl="0" algn="l">
              <a:spcBef>
                <a:spcPts val="0"/>
              </a:spcBef>
              <a:spcAft>
                <a:spcPts val="0"/>
              </a:spcAft>
              <a:buNone/>
            </a:pPr>
            <a:r>
              <a:t/>
            </a:r>
            <a:endParaRPr sz="1900">
              <a:solidFill>
                <a:schemeClr val="lt1"/>
              </a:solidFill>
              <a:latin typeface="Impact"/>
              <a:ea typeface="Impact"/>
              <a:cs typeface="Impact"/>
              <a:sym typeface="Impact"/>
            </a:endParaRPr>
          </a:p>
          <a:p>
            <a:pPr indent="0" lvl="0" marL="0" rtl="0" algn="l">
              <a:spcBef>
                <a:spcPts val="0"/>
              </a:spcBef>
              <a:spcAft>
                <a:spcPts val="0"/>
              </a:spcAft>
              <a:buNone/>
            </a:pPr>
            <a:r>
              <a:t/>
            </a:r>
            <a:endParaRPr>
              <a:solidFill>
                <a:schemeClr val="lt1"/>
              </a:solidFill>
              <a:latin typeface="Roboto"/>
              <a:ea typeface="Roboto"/>
              <a:cs typeface="Roboto"/>
              <a:sym typeface="Robo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pic>
        <p:nvPicPr>
          <p:cNvPr id="118" name="Google Shape;118;p20"/>
          <p:cNvPicPr preferRelativeResize="0"/>
          <p:nvPr/>
        </p:nvPicPr>
        <p:blipFill rotWithShape="1">
          <a:blip r:embed="rId3">
            <a:alphaModFix/>
          </a:blip>
          <a:srcRect b="0" l="7783" r="0" t="0"/>
          <a:stretch/>
        </p:blipFill>
        <p:spPr>
          <a:xfrm>
            <a:off x="150" y="0"/>
            <a:ext cx="9144000" cy="5143500"/>
          </a:xfrm>
          <a:prstGeom prst="rect">
            <a:avLst/>
          </a:prstGeom>
          <a:noFill/>
          <a:ln>
            <a:noFill/>
          </a:ln>
        </p:spPr>
      </p:pic>
      <p:sp>
        <p:nvSpPr>
          <p:cNvPr id="119" name="Google Shape;119;p20"/>
          <p:cNvSpPr txBox="1"/>
          <p:nvPr/>
        </p:nvSpPr>
        <p:spPr>
          <a:xfrm>
            <a:off x="93775" y="103750"/>
            <a:ext cx="8918100" cy="4713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300">
                <a:solidFill>
                  <a:schemeClr val="lt1"/>
                </a:solidFill>
                <a:latin typeface="Impact"/>
                <a:ea typeface="Impact"/>
                <a:cs typeface="Impact"/>
                <a:sym typeface="Impact"/>
              </a:rPr>
              <a:t>How &amp; Why is </a:t>
            </a:r>
            <a:r>
              <a:rPr lang="en" sz="2300">
                <a:solidFill>
                  <a:schemeClr val="accent6"/>
                </a:solidFill>
                <a:latin typeface="Impact"/>
                <a:ea typeface="Impact"/>
                <a:cs typeface="Impact"/>
                <a:sym typeface="Impact"/>
              </a:rPr>
              <a:t>TLBO A GREAT CHOICE</a:t>
            </a:r>
            <a:r>
              <a:rPr lang="en" sz="2300">
                <a:solidFill>
                  <a:schemeClr val="lt1"/>
                </a:solidFill>
                <a:latin typeface="Impact"/>
                <a:ea typeface="Impact"/>
                <a:cs typeface="Impact"/>
                <a:sym typeface="Impact"/>
              </a:rPr>
              <a:t>, for our problem?</a:t>
            </a:r>
            <a:endParaRPr sz="2300">
              <a:solidFill>
                <a:schemeClr val="lt1"/>
              </a:solidFill>
              <a:latin typeface="Impact"/>
              <a:ea typeface="Impact"/>
              <a:cs typeface="Impact"/>
              <a:sym typeface="Impact"/>
            </a:endParaRPr>
          </a:p>
          <a:p>
            <a:pPr indent="0" lvl="0" marL="0" rtl="0" algn="l">
              <a:spcBef>
                <a:spcPts val="0"/>
              </a:spcBef>
              <a:spcAft>
                <a:spcPts val="0"/>
              </a:spcAft>
              <a:buNone/>
            </a:pPr>
            <a:r>
              <a:t/>
            </a:r>
            <a:endParaRPr sz="1900">
              <a:solidFill>
                <a:schemeClr val="lt1"/>
              </a:solidFill>
              <a:latin typeface="Impact"/>
              <a:ea typeface="Impact"/>
              <a:cs typeface="Impact"/>
              <a:sym typeface="Impact"/>
            </a:endParaRPr>
          </a:p>
          <a:p>
            <a:pPr indent="0" lvl="0" marL="0" rtl="0" algn="l">
              <a:spcBef>
                <a:spcPts val="0"/>
              </a:spcBef>
              <a:spcAft>
                <a:spcPts val="0"/>
              </a:spcAft>
              <a:buNone/>
            </a:pPr>
            <a:r>
              <a:t/>
            </a:r>
            <a:endParaRPr sz="1300">
              <a:solidFill>
                <a:schemeClr val="lt1"/>
              </a:solidFill>
              <a:latin typeface="Impact"/>
              <a:ea typeface="Impact"/>
              <a:cs typeface="Impact"/>
              <a:sym typeface="Impact"/>
            </a:endParaRPr>
          </a:p>
          <a:p>
            <a:pPr indent="-323850" lvl="0" marL="457200" rtl="0" algn="l">
              <a:lnSpc>
                <a:spcPct val="115000"/>
              </a:lnSpc>
              <a:spcBef>
                <a:spcPts val="0"/>
              </a:spcBef>
              <a:spcAft>
                <a:spcPts val="0"/>
              </a:spcAft>
              <a:buClr>
                <a:schemeClr val="lt1"/>
              </a:buClr>
              <a:buSzPts val="1500"/>
              <a:buFont typeface="Roboto"/>
              <a:buChar char="❖"/>
            </a:pPr>
            <a:r>
              <a:rPr lang="en" sz="1500">
                <a:solidFill>
                  <a:schemeClr val="lt1"/>
                </a:solidFill>
                <a:latin typeface="Roboto"/>
                <a:ea typeface="Roboto"/>
                <a:cs typeface="Roboto"/>
                <a:sym typeface="Roboto"/>
              </a:rPr>
              <a:t>The problem that we considered is solving multi objective human robot collaborative assembly line balancing. </a:t>
            </a:r>
            <a:endParaRPr sz="1500">
              <a:solidFill>
                <a:schemeClr val="lt1"/>
              </a:solidFill>
              <a:latin typeface="Roboto"/>
              <a:ea typeface="Roboto"/>
              <a:cs typeface="Roboto"/>
              <a:sym typeface="Roboto"/>
            </a:endParaRPr>
          </a:p>
          <a:p>
            <a:pPr indent="-323850" lvl="0" marL="457200" rtl="0" algn="l">
              <a:lnSpc>
                <a:spcPct val="115000"/>
              </a:lnSpc>
              <a:spcBef>
                <a:spcPts val="0"/>
              </a:spcBef>
              <a:spcAft>
                <a:spcPts val="0"/>
              </a:spcAft>
              <a:buClr>
                <a:schemeClr val="lt1"/>
              </a:buClr>
              <a:buSzPts val="1500"/>
              <a:buFont typeface="Roboto"/>
              <a:buChar char="❖"/>
            </a:pPr>
            <a:r>
              <a:rPr lang="en" sz="1500">
                <a:solidFill>
                  <a:schemeClr val="lt1"/>
                </a:solidFill>
                <a:latin typeface="Roboto"/>
                <a:ea typeface="Roboto"/>
                <a:cs typeface="Roboto"/>
                <a:sym typeface="Roboto"/>
              </a:rPr>
              <a:t>TLBO being a new algorithm, is yet to be explored by many researchers and this gives novelty to our paper.</a:t>
            </a:r>
            <a:endParaRPr sz="1500">
              <a:solidFill>
                <a:schemeClr val="lt1"/>
              </a:solidFill>
              <a:latin typeface="Roboto"/>
              <a:ea typeface="Roboto"/>
              <a:cs typeface="Roboto"/>
              <a:sym typeface="Roboto"/>
            </a:endParaRPr>
          </a:p>
          <a:p>
            <a:pPr indent="-323850" lvl="0" marL="457200" rtl="0" algn="l">
              <a:lnSpc>
                <a:spcPct val="115000"/>
              </a:lnSpc>
              <a:spcBef>
                <a:spcPts val="0"/>
              </a:spcBef>
              <a:spcAft>
                <a:spcPts val="0"/>
              </a:spcAft>
              <a:buClr>
                <a:schemeClr val="lt1"/>
              </a:buClr>
              <a:buSzPts val="1500"/>
              <a:buFont typeface="Roboto"/>
              <a:buChar char="❖"/>
            </a:pPr>
            <a:r>
              <a:rPr lang="en" sz="1500">
                <a:solidFill>
                  <a:schemeClr val="lt1"/>
                </a:solidFill>
                <a:latin typeface="Roboto"/>
                <a:ea typeface="Roboto"/>
                <a:cs typeface="Roboto"/>
                <a:sym typeface="Roboto"/>
              </a:rPr>
              <a:t>As explained in the above slides, TLBO can be modified </a:t>
            </a:r>
            <a:r>
              <a:rPr lang="en" sz="1500">
                <a:solidFill>
                  <a:schemeClr val="lt1"/>
                </a:solidFill>
                <a:latin typeface="Roboto"/>
                <a:ea typeface="Roboto"/>
                <a:cs typeface="Roboto"/>
                <a:sym typeface="Roboto"/>
              </a:rPr>
              <a:t>easily</a:t>
            </a:r>
            <a:r>
              <a:rPr lang="en" sz="1500">
                <a:solidFill>
                  <a:schemeClr val="lt1"/>
                </a:solidFill>
                <a:latin typeface="Roboto"/>
                <a:ea typeface="Roboto"/>
                <a:cs typeface="Roboto"/>
                <a:sym typeface="Roboto"/>
              </a:rPr>
              <a:t> according to the problem as it has very less </a:t>
            </a:r>
            <a:r>
              <a:rPr lang="en" sz="1500">
                <a:solidFill>
                  <a:schemeClr val="lt1"/>
                </a:solidFill>
                <a:latin typeface="Roboto"/>
                <a:ea typeface="Roboto"/>
                <a:cs typeface="Roboto"/>
                <a:sym typeface="Roboto"/>
              </a:rPr>
              <a:t>parameters yet more combinations</a:t>
            </a:r>
            <a:r>
              <a:rPr lang="en" sz="1500">
                <a:solidFill>
                  <a:schemeClr val="lt1"/>
                </a:solidFill>
                <a:latin typeface="Roboto"/>
                <a:ea typeface="Roboto"/>
                <a:cs typeface="Roboto"/>
                <a:sym typeface="Roboto"/>
              </a:rPr>
              <a:t> that influences the output.</a:t>
            </a:r>
            <a:endParaRPr sz="1500">
              <a:solidFill>
                <a:schemeClr val="lt1"/>
              </a:solidFill>
              <a:latin typeface="Roboto"/>
              <a:ea typeface="Roboto"/>
              <a:cs typeface="Roboto"/>
              <a:sym typeface="Roboto"/>
            </a:endParaRPr>
          </a:p>
          <a:p>
            <a:pPr indent="-323850" lvl="0" marL="457200" rtl="0" algn="l">
              <a:lnSpc>
                <a:spcPct val="115000"/>
              </a:lnSpc>
              <a:spcBef>
                <a:spcPts val="0"/>
              </a:spcBef>
              <a:spcAft>
                <a:spcPts val="0"/>
              </a:spcAft>
              <a:buClr>
                <a:schemeClr val="lt1"/>
              </a:buClr>
              <a:buSzPts val="1500"/>
              <a:buFont typeface="Roboto"/>
              <a:buChar char="❖"/>
            </a:pPr>
            <a:r>
              <a:rPr lang="en" sz="1500">
                <a:solidFill>
                  <a:schemeClr val="lt1"/>
                </a:solidFill>
                <a:latin typeface="Roboto"/>
                <a:ea typeface="Roboto"/>
                <a:cs typeface="Roboto"/>
                <a:sym typeface="Roboto"/>
              </a:rPr>
              <a:t>Many new variants can be created from TLBO as the concept is simple and easy to implement.</a:t>
            </a:r>
            <a:endParaRPr sz="1500">
              <a:solidFill>
                <a:schemeClr val="lt1"/>
              </a:solidFill>
              <a:latin typeface="Roboto"/>
              <a:ea typeface="Roboto"/>
              <a:cs typeface="Roboto"/>
              <a:sym typeface="Roboto"/>
            </a:endParaRPr>
          </a:p>
          <a:p>
            <a:pPr indent="-323850" lvl="0" marL="457200" rtl="0" algn="l">
              <a:lnSpc>
                <a:spcPct val="115000"/>
              </a:lnSpc>
              <a:spcBef>
                <a:spcPts val="0"/>
              </a:spcBef>
              <a:spcAft>
                <a:spcPts val="0"/>
              </a:spcAft>
              <a:buClr>
                <a:schemeClr val="lt1"/>
              </a:buClr>
              <a:buSzPts val="1500"/>
              <a:buFont typeface="Roboto"/>
              <a:buChar char="❖"/>
            </a:pPr>
            <a:r>
              <a:rPr lang="en" sz="1500">
                <a:solidFill>
                  <a:schemeClr val="lt1"/>
                </a:solidFill>
                <a:latin typeface="Roboto"/>
                <a:ea typeface="Roboto"/>
                <a:cs typeface="Roboto"/>
                <a:sym typeface="Roboto"/>
              </a:rPr>
              <a:t>TLBO can be merged with other popular meta-heuristics such as Differential evolution, Genetic algorithm, Particle swarm optimization, etc.., and a hybrid algorithm can be </a:t>
            </a:r>
            <a:r>
              <a:rPr lang="en" sz="1500">
                <a:solidFill>
                  <a:schemeClr val="lt1"/>
                </a:solidFill>
                <a:latin typeface="Roboto"/>
                <a:ea typeface="Roboto"/>
                <a:cs typeface="Roboto"/>
                <a:sym typeface="Roboto"/>
              </a:rPr>
              <a:t>created, which uses the simplicity of TLBO with the marginal advantages of other popular algorithms.</a:t>
            </a:r>
            <a:endParaRPr sz="1500">
              <a:solidFill>
                <a:schemeClr val="lt1"/>
              </a:solidFill>
              <a:latin typeface="Roboto"/>
              <a:ea typeface="Roboto"/>
              <a:cs typeface="Roboto"/>
              <a:sym typeface="Roboto"/>
            </a:endParaRPr>
          </a:p>
          <a:p>
            <a:pPr indent="-323850" lvl="0" marL="457200" rtl="0" algn="l">
              <a:lnSpc>
                <a:spcPct val="115000"/>
              </a:lnSpc>
              <a:spcBef>
                <a:spcPts val="0"/>
              </a:spcBef>
              <a:spcAft>
                <a:spcPts val="0"/>
              </a:spcAft>
              <a:buClr>
                <a:schemeClr val="lt1"/>
              </a:buClr>
              <a:buSzPts val="1500"/>
              <a:buFont typeface="Roboto"/>
              <a:buChar char="❖"/>
            </a:pPr>
            <a:r>
              <a:rPr lang="en" sz="1500">
                <a:solidFill>
                  <a:schemeClr val="lt1"/>
                </a:solidFill>
                <a:latin typeface="Roboto"/>
                <a:ea typeface="Roboto"/>
                <a:cs typeface="Roboto"/>
                <a:sym typeface="Roboto"/>
              </a:rPr>
              <a:t>TLBO being easy to implement and understand, we chose it to integrate it with the Artificial Bee Colony(ABC) algorithm to produce more effective results in less iterations.</a:t>
            </a:r>
            <a:endParaRPr sz="1500">
              <a:solidFill>
                <a:schemeClr val="lt1"/>
              </a:solidFill>
              <a:latin typeface="Roboto"/>
              <a:ea typeface="Roboto"/>
              <a:cs typeface="Roboto"/>
              <a:sym typeface="Roboto"/>
            </a:endParaRPr>
          </a:p>
          <a:p>
            <a:pPr indent="-323850" lvl="0" marL="457200" rtl="0" algn="l">
              <a:lnSpc>
                <a:spcPct val="115000"/>
              </a:lnSpc>
              <a:spcBef>
                <a:spcPts val="0"/>
              </a:spcBef>
              <a:spcAft>
                <a:spcPts val="0"/>
              </a:spcAft>
              <a:buClr>
                <a:schemeClr val="accent6"/>
              </a:buClr>
              <a:buSzPts val="1500"/>
              <a:buFont typeface="Roboto"/>
              <a:buChar char="❖"/>
            </a:pPr>
            <a:r>
              <a:rPr lang="en" sz="1500" u="sng">
                <a:solidFill>
                  <a:schemeClr val="accent6"/>
                </a:solidFill>
                <a:latin typeface="Roboto"/>
                <a:ea typeface="Roboto"/>
                <a:cs typeface="Roboto"/>
                <a:sym typeface="Roboto"/>
              </a:rPr>
              <a:t>SCOUT PHASE from ABC algorithm is used in our proposed TLBO which helps it from recovering from getting trapped in a local minima. The detailed explanation of it is as follows:</a:t>
            </a:r>
            <a:endParaRPr sz="1500" u="sng">
              <a:solidFill>
                <a:schemeClr val="accent6"/>
              </a:solidFill>
              <a:latin typeface="Roboto"/>
              <a:ea typeface="Roboto"/>
              <a:cs typeface="Roboto"/>
              <a:sym typeface="Robo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pic>
        <p:nvPicPr>
          <p:cNvPr id="124" name="Google Shape;124;p21"/>
          <p:cNvPicPr preferRelativeResize="0"/>
          <p:nvPr/>
        </p:nvPicPr>
        <p:blipFill rotWithShape="1">
          <a:blip r:embed="rId3">
            <a:alphaModFix/>
          </a:blip>
          <a:srcRect b="0" l="7783" r="0" t="0"/>
          <a:stretch/>
        </p:blipFill>
        <p:spPr>
          <a:xfrm>
            <a:off x="150" y="0"/>
            <a:ext cx="9144000" cy="5143500"/>
          </a:xfrm>
          <a:prstGeom prst="rect">
            <a:avLst/>
          </a:prstGeom>
          <a:noFill/>
          <a:ln>
            <a:noFill/>
          </a:ln>
        </p:spPr>
      </p:pic>
      <p:sp>
        <p:nvSpPr>
          <p:cNvPr id="125" name="Google Shape;125;p21"/>
          <p:cNvSpPr txBox="1"/>
          <p:nvPr>
            <p:ph type="title"/>
          </p:nvPr>
        </p:nvSpPr>
        <p:spPr>
          <a:xfrm>
            <a:off x="490250" y="488250"/>
            <a:ext cx="70566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4800"/>
              <a:t>H-TLBO: </a:t>
            </a:r>
            <a:endParaRPr b="1" sz="4800"/>
          </a:p>
          <a:p>
            <a:pPr indent="0" lvl="0" marL="0" rtl="0" algn="l">
              <a:spcBef>
                <a:spcPts val="0"/>
              </a:spcBef>
              <a:spcAft>
                <a:spcPts val="0"/>
              </a:spcAft>
              <a:buNone/>
            </a:pPr>
            <a:r>
              <a:rPr lang="en" sz="4000"/>
              <a:t>Hybrid Teaching Learning Based Optimisation</a:t>
            </a:r>
            <a:endParaRPr sz="4000"/>
          </a:p>
        </p:txBody>
      </p:sp>
    </p:spTree>
  </p:cSld>
  <p:clrMapOvr>
    <a:masterClrMapping/>
  </p:clrMapOvr>
</p:sld>
</file>

<file path=ppt/theme/theme1.xml><?xml version="1.0" encoding="utf-8"?>
<a:theme xmlns:a="http://schemas.openxmlformats.org/drawingml/2006/main" xmlns:r="http://schemas.openxmlformats.org/officeDocument/2006/relationships"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